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82" autoAdjust="0"/>
    <p:restoredTop sz="93792" autoAdjust="0"/>
  </p:normalViewPr>
  <p:slideViewPr>
    <p:cSldViewPr>
      <p:cViewPr varScale="1">
        <p:scale>
          <a:sx n="28" d="100"/>
          <a:sy n="28" d="100"/>
        </p:scale>
        <p:origin x="1602"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63B930-6210-46FB-A722-20C4F75104ED}"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GB"/>
        </a:p>
      </dgm:t>
    </dgm:pt>
    <dgm:pt modelId="{5C204147-51D8-4375-9EBC-C4F83F208D23}">
      <dgm:prSet phldrT="[Text]" custT="1"/>
      <dgm:spPr/>
      <dgm:t>
        <a:bodyPr/>
        <a:lstStyle/>
        <a:p>
          <a:r>
            <a:rPr lang="en-GB" sz="1200" dirty="0">
              <a:latin typeface="Arial" panose="020B0604020202020204" pitchFamily="34" charset="0"/>
              <a:cs typeface="Arial" panose="020B0604020202020204" pitchFamily="34" charset="0"/>
            </a:rPr>
            <a:t>Ran 52 pupil  group sessions with Teaching Assistants</a:t>
          </a:r>
        </a:p>
        <a:p>
          <a:endParaRPr lang="en-GB" sz="1200" dirty="0">
            <a:latin typeface="Arial" panose="020B0604020202020204" pitchFamily="34" charset="0"/>
            <a:cs typeface="Arial" panose="020B0604020202020204" pitchFamily="34" charset="0"/>
          </a:endParaRPr>
        </a:p>
      </dgm:t>
    </dgm:pt>
    <dgm:pt modelId="{72D7B53B-89E2-4BEF-93BF-921BAC036264}" type="parTrans" cxnId="{07A825A6-B47F-4F92-B332-A11A54CB4ADD}">
      <dgm:prSet/>
      <dgm:spPr/>
      <dgm:t>
        <a:bodyPr/>
        <a:lstStyle/>
        <a:p>
          <a:endParaRPr lang="en-GB"/>
        </a:p>
      </dgm:t>
    </dgm:pt>
    <dgm:pt modelId="{E5E3F013-24A0-4C57-AEA6-7C9F4803E37A}" type="sibTrans" cxnId="{07A825A6-B47F-4F92-B332-A11A54CB4ADD}">
      <dgm:prSet/>
      <dgm:spPr/>
      <dgm:t>
        <a:bodyPr/>
        <a:lstStyle/>
        <a:p>
          <a:endParaRPr lang="en-GB"/>
        </a:p>
      </dgm:t>
    </dgm:pt>
    <dgm:pt modelId="{B1457B1C-BA14-471D-B080-FF7BD95ACFAB}">
      <dgm:prSet phldrT="[Text]" custT="1"/>
      <dgm:spPr/>
      <dgm:t>
        <a:bodyPr/>
        <a:lstStyle/>
        <a:p>
          <a:r>
            <a:rPr lang="en-GB" sz="1200" dirty="0">
              <a:latin typeface="Arial" panose="020B0604020202020204" pitchFamily="34" charset="0"/>
              <a:cs typeface="Arial" panose="020B0604020202020204" pitchFamily="34" charset="0"/>
            </a:rPr>
            <a:t>41 Bespoke 1:1 staff mentoring</a:t>
          </a:r>
        </a:p>
        <a:p>
          <a:r>
            <a:rPr lang="en-GB" sz="1200" dirty="0">
              <a:latin typeface="Arial" panose="020B0604020202020204" pitchFamily="34" charset="0"/>
              <a:cs typeface="Arial" panose="020B0604020202020204" pitchFamily="34" charset="0"/>
            </a:rPr>
            <a:t>sessions</a:t>
          </a:r>
        </a:p>
      </dgm:t>
    </dgm:pt>
    <dgm:pt modelId="{25372423-051C-42C9-85EC-02CDD25D6BB6}" type="parTrans" cxnId="{8E61B87E-858E-4BA0-AE43-D468EEA0FF96}">
      <dgm:prSet/>
      <dgm:spPr/>
      <dgm:t>
        <a:bodyPr/>
        <a:lstStyle/>
        <a:p>
          <a:endParaRPr lang="en-GB"/>
        </a:p>
      </dgm:t>
    </dgm:pt>
    <dgm:pt modelId="{BDE74F44-56A7-4736-A0FB-8AA322C360B7}" type="sibTrans" cxnId="{8E61B87E-858E-4BA0-AE43-D468EEA0FF96}">
      <dgm:prSet/>
      <dgm:spPr/>
      <dgm:t>
        <a:bodyPr/>
        <a:lstStyle/>
        <a:p>
          <a:endParaRPr lang="en-GB"/>
        </a:p>
      </dgm:t>
    </dgm:pt>
    <dgm:pt modelId="{920FDEFE-F873-40F5-9634-501D2DD7280A}">
      <dgm:prSet phldrT="[Text]" custT="1"/>
      <dgm:spPr/>
      <dgm:t>
        <a:bodyPr/>
        <a:lstStyle/>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16 small group staff coaching / whole staff training</a:t>
          </a:r>
        </a:p>
        <a:p>
          <a:endParaRPr lang="en-GB" sz="1200" dirty="0">
            <a:latin typeface="Arial" panose="020B0604020202020204" pitchFamily="34" charset="0"/>
            <a:cs typeface="Arial" panose="020B0604020202020204" pitchFamily="34" charset="0"/>
          </a:endParaRPr>
        </a:p>
      </dgm:t>
    </dgm:pt>
    <dgm:pt modelId="{401A7942-2173-4791-8C43-D828EFDED4B1}" type="parTrans" cxnId="{82AF902F-FA46-450B-8717-E1756945817B}">
      <dgm:prSet/>
      <dgm:spPr/>
      <dgm:t>
        <a:bodyPr/>
        <a:lstStyle/>
        <a:p>
          <a:endParaRPr lang="en-GB"/>
        </a:p>
      </dgm:t>
    </dgm:pt>
    <dgm:pt modelId="{85623EBB-B2C1-4C5B-A16A-2BFF5A727FF7}" type="sibTrans" cxnId="{82AF902F-FA46-450B-8717-E1756945817B}">
      <dgm:prSet/>
      <dgm:spPr/>
      <dgm:t>
        <a:bodyPr/>
        <a:lstStyle/>
        <a:p>
          <a:endParaRPr lang="en-GB"/>
        </a:p>
      </dgm:t>
    </dgm:pt>
    <dgm:pt modelId="{98A41A1C-F9FF-4B9A-9960-D22AD5E1BF98}">
      <dgm:prSet phldrT="[Text]" custT="1"/>
      <dgm:spPr>
        <a:solidFill>
          <a:schemeClr val="accent6"/>
        </a:solidFill>
      </dgm:spPr>
      <dgm:t>
        <a:bodyPr/>
        <a:lstStyle/>
        <a:p>
          <a:r>
            <a:rPr lang="en-GB" sz="1200" dirty="0">
              <a:solidFill>
                <a:schemeClr val="bg1"/>
              </a:solidFill>
              <a:latin typeface="Arial" panose="020B0604020202020204" pitchFamily="34" charset="0"/>
              <a:cs typeface="Arial" panose="020B0604020202020204" pitchFamily="34" charset="0"/>
            </a:rPr>
            <a:t>6 Parent sessions</a:t>
          </a:r>
        </a:p>
        <a:p>
          <a:endParaRPr lang="en-GB" sz="1200" dirty="0">
            <a:solidFill>
              <a:schemeClr val="bg1"/>
            </a:solidFill>
            <a:latin typeface="Arial" panose="020B0604020202020204" pitchFamily="34" charset="0"/>
            <a:cs typeface="Arial" panose="020B0604020202020204" pitchFamily="34" charset="0"/>
          </a:endParaRPr>
        </a:p>
      </dgm:t>
    </dgm:pt>
    <dgm:pt modelId="{A88A1E85-5263-4720-AD8D-DA2BD34A3ED7}" type="parTrans" cxnId="{9876982E-B30D-4378-92F1-8C5A0710A7AF}">
      <dgm:prSet/>
      <dgm:spPr/>
      <dgm:t>
        <a:bodyPr/>
        <a:lstStyle/>
        <a:p>
          <a:endParaRPr lang="en-GB"/>
        </a:p>
      </dgm:t>
    </dgm:pt>
    <dgm:pt modelId="{C8E01822-DF59-44CA-AFBB-A5621988F5D8}" type="sibTrans" cxnId="{9876982E-B30D-4378-92F1-8C5A0710A7AF}">
      <dgm:prSet/>
      <dgm:spPr/>
      <dgm:t>
        <a:bodyPr/>
        <a:lstStyle/>
        <a:p>
          <a:endParaRPr lang="en-GB"/>
        </a:p>
      </dgm:t>
    </dgm:pt>
    <dgm:pt modelId="{972E4CFB-7C0D-4B75-8D17-6A3340BD2FDE}" type="pres">
      <dgm:prSet presAssocID="{1563B930-6210-46FB-A722-20C4F75104ED}" presName="Name0" presStyleCnt="0">
        <dgm:presLayoutVars>
          <dgm:chMax val="7"/>
          <dgm:resizeHandles val="exact"/>
        </dgm:presLayoutVars>
      </dgm:prSet>
      <dgm:spPr/>
    </dgm:pt>
    <dgm:pt modelId="{216FCA14-23BD-4DC9-B93C-96D8A103B4E6}" type="pres">
      <dgm:prSet presAssocID="{1563B930-6210-46FB-A722-20C4F75104ED}" presName="comp1" presStyleCnt="0"/>
      <dgm:spPr/>
    </dgm:pt>
    <dgm:pt modelId="{15CA6C61-719C-48BF-A88D-B73B69DCBC06}" type="pres">
      <dgm:prSet presAssocID="{1563B930-6210-46FB-A722-20C4F75104ED}" presName="circle1" presStyleLbl="node1" presStyleIdx="0" presStyleCnt="4" custScaleX="100000" custScaleY="123346" custLinFactNeighborX="31115" custLinFactNeighborY="799"/>
      <dgm:spPr/>
    </dgm:pt>
    <dgm:pt modelId="{1BE5C52D-F3FA-4FB6-BFFE-41496B883599}" type="pres">
      <dgm:prSet presAssocID="{1563B930-6210-46FB-A722-20C4F75104ED}" presName="c1text" presStyleLbl="node1" presStyleIdx="0" presStyleCnt="4">
        <dgm:presLayoutVars>
          <dgm:bulletEnabled val="1"/>
        </dgm:presLayoutVars>
      </dgm:prSet>
      <dgm:spPr/>
    </dgm:pt>
    <dgm:pt modelId="{C51E77FF-3246-41A3-A4D9-0AFCA38906E5}" type="pres">
      <dgm:prSet presAssocID="{1563B930-6210-46FB-A722-20C4F75104ED}" presName="comp2" presStyleCnt="0"/>
      <dgm:spPr/>
    </dgm:pt>
    <dgm:pt modelId="{C6759449-51B9-4FD6-9B56-FE63D32367D1}" type="pres">
      <dgm:prSet presAssocID="{1563B930-6210-46FB-A722-20C4F75104ED}" presName="circle2" presStyleLbl="node1" presStyleIdx="1" presStyleCnt="4" custScaleX="120169" custScaleY="102806" custLinFactNeighborX="-746" custLinFactNeighborY="-76"/>
      <dgm:spPr/>
    </dgm:pt>
    <dgm:pt modelId="{0681AB6B-FA0E-4FA7-9EFD-7B9242A64FD9}" type="pres">
      <dgm:prSet presAssocID="{1563B930-6210-46FB-A722-20C4F75104ED}" presName="c2text" presStyleLbl="node1" presStyleIdx="1" presStyleCnt="4">
        <dgm:presLayoutVars>
          <dgm:bulletEnabled val="1"/>
        </dgm:presLayoutVars>
      </dgm:prSet>
      <dgm:spPr/>
    </dgm:pt>
    <dgm:pt modelId="{A33448A7-3470-4356-8709-5F819958C2D4}" type="pres">
      <dgm:prSet presAssocID="{1563B930-6210-46FB-A722-20C4F75104ED}" presName="comp3" presStyleCnt="0"/>
      <dgm:spPr/>
    </dgm:pt>
    <dgm:pt modelId="{0F8A1EA7-6496-4922-8385-AD5D8ABEC7D9}" type="pres">
      <dgm:prSet presAssocID="{1563B930-6210-46FB-A722-20C4F75104ED}" presName="circle3" presStyleLbl="node1" presStyleIdx="2" presStyleCnt="4" custScaleX="125067" custScaleY="92807" custLinFactNeighborX="-831" custLinFactNeighborY="887"/>
      <dgm:spPr/>
    </dgm:pt>
    <dgm:pt modelId="{E7B06778-4CC6-4105-BE91-196BEF59FC6F}" type="pres">
      <dgm:prSet presAssocID="{1563B930-6210-46FB-A722-20C4F75104ED}" presName="c3text" presStyleLbl="node1" presStyleIdx="2" presStyleCnt="4">
        <dgm:presLayoutVars>
          <dgm:bulletEnabled val="1"/>
        </dgm:presLayoutVars>
      </dgm:prSet>
      <dgm:spPr/>
    </dgm:pt>
    <dgm:pt modelId="{20EBE5F0-2821-4307-949D-799AC7B0CA45}" type="pres">
      <dgm:prSet presAssocID="{1563B930-6210-46FB-A722-20C4F75104ED}" presName="comp4" presStyleCnt="0"/>
      <dgm:spPr/>
    </dgm:pt>
    <dgm:pt modelId="{88B15AD4-DECD-4BC8-9A7C-9F855F807693}" type="pres">
      <dgm:prSet presAssocID="{1563B930-6210-46FB-A722-20C4F75104ED}" presName="circle4" presStyleLbl="node1" presStyleIdx="3" presStyleCnt="4" custScaleX="80934" custScaleY="67469"/>
      <dgm:spPr/>
    </dgm:pt>
    <dgm:pt modelId="{FB7AA801-2B8E-4726-84B7-8B2A07A930E1}" type="pres">
      <dgm:prSet presAssocID="{1563B930-6210-46FB-A722-20C4F75104ED}" presName="c4text" presStyleLbl="node1" presStyleIdx="3" presStyleCnt="4">
        <dgm:presLayoutVars>
          <dgm:bulletEnabled val="1"/>
        </dgm:presLayoutVars>
      </dgm:prSet>
      <dgm:spPr/>
    </dgm:pt>
  </dgm:ptLst>
  <dgm:cxnLst>
    <dgm:cxn modelId="{1B612E06-2719-46CF-94DF-2D479FAC02AB}" type="presOf" srcId="{920FDEFE-F873-40F5-9634-501D2DD7280A}" destId="{0F8A1EA7-6496-4922-8385-AD5D8ABEC7D9}" srcOrd="0" destOrd="0" presId="urn:microsoft.com/office/officeart/2005/8/layout/venn2"/>
    <dgm:cxn modelId="{BF30620E-8DDE-4576-9AEC-7DBB2910A2FC}" type="presOf" srcId="{1563B930-6210-46FB-A722-20C4F75104ED}" destId="{972E4CFB-7C0D-4B75-8D17-6A3340BD2FDE}" srcOrd="0" destOrd="0" presId="urn:microsoft.com/office/officeart/2005/8/layout/venn2"/>
    <dgm:cxn modelId="{9876982E-B30D-4378-92F1-8C5A0710A7AF}" srcId="{1563B930-6210-46FB-A722-20C4F75104ED}" destId="{98A41A1C-F9FF-4B9A-9960-D22AD5E1BF98}" srcOrd="3" destOrd="0" parTransId="{A88A1E85-5263-4720-AD8D-DA2BD34A3ED7}" sibTransId="{C8E01822-DF59-44CA-AFBB-A5621988F5D8}"/>
    <dgm:cxn modelId="{82AF902F-FA46-450B-8717-E1756945817B}" srcId="{1563B930-6210-46FB-A722-20C4F75104ED}" destId="{920FDEFE-F873-40F5-9634-501D2DD7280A}" srcOrd="2" destOrd="0" parTransId="{401A7942-2173-4791-8C43-D828EFDED4B1}" sibTransId="{85623EBB-B2C1-4C5B-A16A-2BFF5A727FF7}"/>
    <dgm:cxn modelId="{DE67DF76-8526-4069-AD15-024E93EA314F}" type="presOf" srcId="{98A41A1C-F9FF-4B9A-9960-D22AD5E1BF98}" destId="{FB7AA801-2B8E-4726-84B7-8B2A07A930E1}" srcOrd="1" destOrd="0" presId="urn:microsoft.com/office/officeart/2005/8/layout/venn2"/>
    <dgm:cxn modelId="{8E61B87E-858E-4BA0-AE43-D468EEA0FF96}" srcId="{1563B930-6210-46FB-A722-20C4F75104ED}" destId="{B1457B1C-BA14-471D-B080-FF7BD95ACFAB}" srcOrd="1" destOrd="0" parTransId="{25372423-051C-42C9-85EC-02CDD25D6BB6}" sibTransId="{BDE74F44-56A7-4736-A0FB-8AA322C360B7}"/>
    <dgm:cxn modelId="{FDB621A1-8017-4DB5-84A1-17EEF2CC5514}" type="presOf" srcId="{B1457B1C-BA14-471D-B080-FF7BD95ACFAB}" destId="{C6759449-51B9-4FD6-9B56-FE63D32367D1}" srcOrd="0" destOrd="0" presId="urn:microsoft.com/office/officeart/2005/8/layout/venn2"/>
    <dgm:cxn modelId="{07A825A6-B47F-4F92-B332-A11A54CB4ADD}" srcId="{1563B930-6210-46FB-A722-20C4F75104ED}" destId="{5C204147-51D8-4375-9EBC-C4F83F208D23}" srcOrd="0" destOrd="0" parTransId="{72D7B53B-89E2-4BEF-93BF-921BAC036264}" sibTransId="{E5E3F013-24A0-4C57-AEA6-7C9F4803E37A}"/>
    <dgm:cxn modelId="{9105F8C8-6BC7-4D03-9776-B5E295533C66}" type="presOf" srcId="{920FDEFE-F873-40F5-9634-501D2DD7280A}" destId="{E7B06778-4CC6-4105-BE91-196BEF59FC6F}" srcOrd="1" destOrd="0" presId="urn:microsoft.com/office/officeart/2005/8/layout/venn2"/>
    <dgm:cxn modelId="{CBC596CD-2BA3-4274-922C-68A4D0966ACB}" type="presOf" srcId="{5C204147-51D8-4375-9EBC-C4F83F208D23}" destId="{1BE5C52D-F3FA-4FB6-BFFE-41496B883599}" srcOrd="1" destOrd="0" presId="urn:microsoft.com/office/officeart/2005/8/layout/venn2"/>
    <dgm:cxn modelId="{B733ADD7-D2C9-41C7-A14C-D45404D6F27A}" type="presOf" srcId="{98A41A1C-F9FF-4B9A-9960-D22AD5E1BF98}" destId="{88B15AD4-DECD-4BC8-9A7C-9F855F807693}" srcOrd="0" destOrd="0" presId="urn:microsoft.com/office/officeart/2005/8/layout/venn2"/>
    <dgm:cxn modelId="{EE2D70E1-9505-4570-9AD1-43B77419B373}" type="presOf" srcId="{5C204147-51D8-4375-9EBC-C4F83F208D23}" destId="{15CA6C61-719C-48BF-A88D-B73B69DCBC06}" srcOrd="0" destOrd="0" presId="urn:microsoft.com/office/officeart/2005/8/layout/venn2"/>
    <dgm:cxn modelId="{4432B5E8-1526-400C-96D3-8D4E6929B933}" type="presOf" srcId="{B1457B1C-BA14-471D-B080-FF7BD95ACFAB}" destId="{0681AB6B-FA0E-4FA7-9EFD-7B9242A64FD9}" srcOrd="1" destOrd="0" presId="urn:microsoft.com/office/officeart/2005/8/layout/venn2"/>
    <dgm:cxn modelId="{F7EA068E-5426-4E20-B8FC-7332CFAD0A05}" type="presParOf" srcId="{972E4CFB-7C0D-4B75-8D17-6A3340BD2FDE}" destId="{216FCA14-23BD-4DC9-B93C-96D8A103B4E6}" srcOrd="0" destOrd="0" presId="urn:microsoft.com/office/officeart/2005/8/layout/venn2"/>
    <dgm:cxn modelId="{7380DC29-9026-42CC-8DF3-E8D0CD006478}" type="presParOf" srcId="{216FCA14-23BD-4DC9-B93C-96D8A103B4E6}" destId="{15CA6C61-719C-48BF-A88D-B73B69DCBC06}" srcOrd="0" destOrd="0" presId="urn:microsoft.com/office/officeart/2005/8/layout/venn2"/>
    <dgm:cxn modelId="{0E79E4D0-7E5E-4A07-B874-8F17A9EDAC5B}" type="presParOf" srcId="{216FCA14-23BD-4DC9-B93C-96D8A103B4E6}" destId="{1BE5C52D-F3FA-4FB6-BFFE-41496B883599}" srcOrd="1" destOrd="0" presId="urn:microsoft.com/office/officeart/2005/8/layout/venn2"/>
    <dgm:cxn modelId="{52F87AE1-E456-40D4-ABD9-37EBE026B415}" type="presParOf" srcId="{972E4CFB-7C0D-4B75-8D17-6A3340BD2FDE}" destId="{C51E77FF-3246-41A3-A4D9-0AFCA38906E5}" srcOrd="1" destOrd="0" presId="urn:microsoft.com/office/officeart/2005/8/layout/venn2"/>
    <dgm:cxn modelId="{F5C7862A-46E1-4D3C-8F06-9313E97E9E62}" type="presParOf" srcId="{C51E77FF-3246-41A3-A4D9-0AFCA38906E5}" destId="{C6759449-51B9-4FD6-9B56-FE63D32367D1}" srcOrd="0" destOrd="0" presId="urn:microsoft.com/office/officeart/2005/8/layout/venn2"/>
    <dgm:cxn modelId="{C97406B1-9F94-4306-93D2-9E25969CC86C}" type="presParOf" srcId="{C51E77FF-3246-41A3-A4D9-0AFCA38906E5}" destId="{0681AB6B-FA0E-4FA7-9EFD-7B9242A64FD9}" srcOrd="1" destOrd="0" presId="urn:microsoft.com/office/officeart/2005/8/layout/venn2"/>
    <dgm:cxn modelId="{1FACFA94-6F88-4485-9F77-DCD4201E186F}" type="presParOf" srcId="{972E4CFB-7C0D-4B75-8D17-6A3340BD2FDE}" destId="{A33448A7-3470-4356-8709-5F819958C2D4}" srcOrd="2" destOrd="0" presId="urn:microsoft.com/office/officeart/2005/8/layout/venn2"/>
    <dgm:cxn modelId="{3E975BA5-753C-4EEC-A252-7F891DB30DF0}" type="presParOf" srcId="{A33448A7-3470-4356-8709-5F819958C2D4}" destId="{0F8A1EA7-6496-4922-8385-AD5D8ABEC7D9}" srcOrd="0" destOrd="0" presId="urn:microsoft.com/office/officeart/2005/8/layout/venn2"/>
    <dgm:cxn modelId="{1F4D7F4F-F94E-4A07-B7BC-1B9DC464A0DF}" type="presParOf" srcId="{A33448A7-3470-4356-8709-5F819958C2D4}" destId="{E7B06778-4CC6-4105-BE91-196BEF59FC6F}" srcOrd="1" destOrd="0" presId="urn:microsoft.com/office/officeart/2005/8/layout/venn2"/>
    <dgm:cxn modelId="{35690DC7-12A4-408D-9C74-75B0962544CC}" type="presParOf" srcId="{972E4CFB-7C0D-4B75-8D17-6A3340BD2FDE}" destId="{20EBE5F0-2821-4307-949D-799AC7B0CA45}" srcOrd="3" destOrd="0" presId="urn:microsoft.com/office/officeart/2005/8/layout/venn2"/>
    <dgm:cxn modelId="{C24A7F02-D82C-4D1C-877C-62BBE7275167}" type="presParOf" srcId="{20EBE5F0-2821-4307-949D-799AC7B0CA45}" destId="{88B15AD4-DECD-4BC8-9A7C-9F855F807693}" srcOrd="0" destOrd="0" presId="urn:microsoft.com/office/officeart/2005/8/layout/venn2"/>
    <dgm:cxn modelId="{CBB31BB5-920C-4FEF-82FA-98295416FB37}" type="presParOf" srcId="{20EBE5F0-2821-4307-949D-799AC7B0CA45}" destId="{FB7AA801-2B8E-4726-84B7-8B2A07A930E1}" srcOrd="1" destOrd="0" presId="urn:microsoft.com/office/officeart/2005/8/layout/venn2"/>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0C1FC39-3AE5-4FF9-8BCF-2BB1F87FA938}"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GB"/>
        </a:p>
      </dgm:t>
    </dgm:pt>
    <dgm:pt modelId="{3EECB456-FCE7-41AF-BF37-7BF62079096A}">
      <dgm:prSet phldrT="[Text]"/>
      <dgm:spPr/>
      <dgm:t>
        <a:bodyPr/>
        <a:lstStyle/>
        <a:p>
          <a:r>
            <a:rPr lang="en-GB" dirty="0"/>
            <a:t>Act</a:t>
          </a:r>
        </a:p>
      </dgm:t>
    </dgm:pt>
    <dgm:pt modelId="{45B058EF-8C10-456F-9B5E-B5DEEFD560C5}" type="parTrans" cxnId="{9B7CE365-7743-462A-8CA6-7510F4665C11}">
      <dgm:prSet/>
      <dgm:spPr/>
      <dgm:t>
        <a:bodyPr/>
        <a:lstStyle/>
        <a:p>
          <a:endParaRPr lang="en-GB"/>
        </a:p>
      </dgm:t>
    </dgm:pt>
    <dgm:pt modelId="{132EBA75-48FC-442D-ACE1-584AD8D8F85C}" type="sibTrans" cxnId="{9B7CE365-7743-462A-8CA6-7510F4665C11}">
      <dgm:prSet/>
      <dgm:spPr/>
      <dgm:t>
        <a:bodyPr/>
        <a:lstStyle/>
        <a:p>
          <a:endParaRPr lang="en-GB"/>
        </a:p>
      </dgm:t>
    </dgm:pt>
    <dgm:pt modelId="{7D1E07C8-E2EC-4A0A-92CC-33FAE2175436}">
      <dgm:prSet phldrT="[Text]" custT="1"/>
      <dgm:spPr/>
      <dgm:t>
        <a:bodyPr/>
        <a:lstStyle/>
        <a:p>
          <a:r>
            <a:rPr lang="en-GB" sz="1400" dirty="0">
              <a:latin typeface="Arial" panose="020B0604020202020204" pitchFamily="34" charset="0"/>
              <a:cs typeface="Arial" panose="020B0604020202020204" pitchFamily="34" charset="0"/>
            </a:rPr>
            <a:t>What has changed as a result of our input?</a:t>
          </a:r>
        </a:p>
      </dgm:t>
    </dgm:pt>
    <dgm:pt modelId="{DE105E68-1FC3-4DAC-A1C1-0E640406F301}" type="parTrans" cxnId="{E7FBBC11-A4C4-4A93-BCF3-9C2EC6E846B1}">
      <dgm:prSet/>
      <dgm:spPr/>
      <dgm:t>
        <a:bodyPr/>
        <a:lstStyle/>
        <a:p>
          <a:endParaRPr lang="en-GB"/>
        </a:p>
      </dgm:t>
    </dgm:pt>
    <dgm:pt modelId="{F580DD35-05EF-4D3A-B6A3-9E415E8E438E}" type="sibTrans" cxnId="{E7FBBC11-A4C4-4A93-BCF3-9C2EC6E846B1}">
      <dgm:prSet/>
      <dgm:spPr/>
      <dgm:t>
        <a:bodyPr/>
        <a:lstStyle/>
        <a:p>
          <a:endParaRPr lang="en-GB"/>
        </a:p>
      </dgm:t>
    </dgm:pt>
    <dgm:pt modelId="{87DC5E85-D614-4394-94D4-BF989F074FC4}">
      <dgm:prSet phldrT="[Text]"/>
      <dgm:spPr/>
      <dgm:t>
        <a:bodyPr/>
        <a:lstStyle/>
        <a:p>
          <a:r>
            <a:rPr lang="en-GB" dirty="0"/>
            <a:t>Plan</a:t>
          </a:r>
        </a:p>
      </dgm:t>
    </dgm:pt>
    <dgm:pt modelId="{87D7CA53-A8F5-47E8-B750-2AD6F0E63C4F}" type="parTrans" cxnId="{44F81E54-D64E-4D00-8B0C-F9E219019DAE}">
      <dgm:prSet/>
      <dgm:spPr/>
      <dgm:t>
        <a:bodyPr/>
        <a:lstStyle/>
        <a:p>
          <a:endParaRPr lang="en-GB"/>
        </a:p>
      </dgm:t>
    </dgm:pt>
    <dgm:pt modelId="{CF02D019-A697-4E44-9515-8DB4479B33A9}" type="sibTrans" cxnId="{44F81E54-D64E-4D00-8B0C-F9E219019DAE}">
      <dgm:prSet/>
      <dgm:spPr/>
      <dgm:t>
        <a:bodyPr/>
        <a:lstStyle/>
        <a:p>
          <a:endParaRPr lang="en-GB"/>
        </a:p>
      </dgm:t>
    </dgm:pt>
    <dgm:pt modelId="{3C4C36CD-45CD-4BD5-A1EA-96F4714F7037}">
      <dgm:prSet phldrT="[Text]"/>
      <dgm:spPr/>
      <dgm:t>
        <a:bodyPr/>
        <a:lstStyle/>
        <a:p>
          <a:r>
            <a:rPr lang="en-GB" dirty="0"/>
            <a:t>Do</a:t>
          </a:r>
        </a:p>
      </dgm:t>
    </dgm:pt>
    <dgm:pt modelId="{7C0263B6-C272-4AF1-976E-BD4EC1774315}" type="parTrans" cxnId="{F7534724-BCFC-48FF-89FB-2D2E19B288C8}">
      <dgm:prSet/>
      <dgm:spPr/>
      <dgm:t>
        <a:bodyPr/>
        <a:lstStyle/>
        <a:p>
          <a:endParaRPr lang="en-GB"/>
        </a:p>
      </dgm:t>
    </dgm:pt>
    <dgm:pt modelId="{8D33AF16-6E37-4F36-8C7B-724C40D16220}" type="sibTrans" cxnId="{F7534724-BCFC-48FF-89FB-2D2E19B288C8}">
      <dgm:prSet/>
      <dgm:spPr/>
      <dgm:t>
        <a:bodyPr/>
        <a:lstStyle/>
        <a:p>
          <a:endParaRPr lang="en-GB"/>
        </a:p>
      </dgm:t>
    </dgm:pt>
    <dgm:pt modelId="{6A7C9542-DCC5-4A77-A5E6-701BFA721A2E}">
      <dgm:prSet phldrT="[Text]" custT="1"/>
      <dgm:spPr/>
      <dgm:t>
        <a:bodyPr/>
        <a:lstStyle/>
        <a:p>
          <a:r>
            <a:rPr lang="en-GB" sz="1400" dirty="0">
              <a:latin typeface="Arial" panose="020B0604020202020204" pitchFamily="34" charset="0"/>
              <a:cs typeface="Arial" panose="020B0604020202020204" pitchFamily="34" charset="0"/>
            </a:rPr>
            <a:t>Collect data from SENCOs at the settings</a:t>
          </a:r>
        </a:p>
      </dgm:t>
    </dgm:pt>
    <dgm:pt modelId="{F5CBA47D-898F-4598-A6A0-EC5D86FA2A98}" type="parTrans" cxnId="{B9B248D9-E165-4E2B-9567-4BA7DA501545}">
      <dgm:prSet/>
      <dgm:spPr/>
      <dgm:t>
        <a:bodyPr/>
        <a:lstStyle/>
        <a:p>
          <a:endParaRPr lang="en-GB"/>
        </a:p>
      </dgm:t>
    </dgm:pt>
    <dgm:pt modelId="{B235A48C-4ED5-465C-A5CF-7F138FC4A685}" type="sibTrans" cxnId="{B9B248D9-E165-4E2B-9567-4BA7DA501545}">
      <dgm:prSet/>
      <dgm:spPr/>
      <dgm:t>
        <a:bodyPr/>
        <a:lstStyle/>
        <a:p>
          <a:endParaRPr lang="en-GB"/>
        </a:p>
      </dgm:t>
    </dgm:pt>
    <dgm:pt modelId="{9E4B6B5D-D4DC-4428-A141-BBF8DC389342}">
      <dgm:prSet phldrT="[Text]"/>
      <dgm:spPr/>
      <dgm:t>
        <a:bodyPr/>
        <a:lstStyle/>
        <a:p>
          <a:r>
            <a:rPr lang="en-GB" dirty="0"/>
            <a:t>Study</a:t>
          </a:r>
        </a:p>
      </dgm:t>
    </dgm:pt>
    <dgm:pt modelId="{05E63558-46BA-4C1E-A1DA-730984BBB447}" type="parTrans" cxnId="{2235D05D-97EA-41A4-B77B-2DDA4FF21AA9}">
      <dgm:prSet/>
      <dgm:spPr/>
      <dgm:t>
        <a:bodyPr/>
        <a:lstStyle/>
        <a:p>
          <a:endParaRPr lang="en-GB"/>
        </a:p>
      </dgm:t>
    </dgm:pt>
    <dgm:pt modelId="{DB4F9CF4-63FB-43B3-AD0B-11721419186D}" type="sibTrans" cxnId="{2235D05D-97EA-41A4-B77B-2DDA4FF21AA9}">
      <dgm:prSet/>
      <dgm:spPr/>
      <dgm:t>
        <a:bodyPr/>
        <a:lstStyle/>
        <a:p>
          <a:endParaRPr lang="en-GB"/>
        </a:p>
      </dgm:t>
    </dgm:pt>
    <dgm:pt modelId="{E4F5D780-10C0-4000-84C2-2CE0A5214B19}">
      <dgm:prSet phldrT="[Text]" custT="1"/>
      <dgm:spPr/>
      <dgm:t>
        <a:bodyPr/>
        <a:lstStyle/>
        <a:p>
          <a:r>
            <a:rPr lang="en-GB" sz="1400" dirty="0">
              <a:latin typeface="Arial" panose="020B0604020202020204" pitchFamily="34" charset="0"/>
              <a:cs typeface="Arial" panose="020B0604020202020204" pitchFamily="34" charset="0"/>
            </a:rPr>
            <a:t>Analyse data collected</a:t>
          </a:r>
        </a:p>
      </dgm:t>
    </dgm:pt>
    <dgm:pt modelId="{C70CF73E-DD8E-4D70-9084-324D4E557253}" type="parTrans" cxnId="{BB9BD498-C058-4D0F-AE67-B6F65ED2B83D}">
      <dgm:prSet/>
      <dgm:spPr/>
      <dgm:t>
        <a:bodyPr/>
        <a:lstStyle/>
        <a:p>
          <a:endParaRPr lang="en-GB"/>
        </a:p>
      </dgm:t>
    </dgm:pt>
    <dgm:pt modelId="{2C5EA591-315E-4778-B227-A8959AD671FE}" type="sibTrans" cxnId="{BB9BD498-C058-4D0F-AE67-B6F65ED2B83D}">
      <dgm:prSet/>
      <dgm:spPr/>
      <dgm:t>
        <a:bodyPr/>
        <a:lstStyle/>
        <a:p>
          <a:endParaRPr lang="en-GB"/>
        </a:p>
      </dgm:t>
    </dgm:pt>
    <dgm:pt modelId="{87FFD93C-9605-48C6-824C-7B730612FD58}">
      <dgm:prSet phldrT="[Text]" custT="1"/>
      <dgm:spPr/>
      <dgm:t>
        <a:bodyPr/>
        <a:lstStyle/>
        <a:p>
          <a:r>
            <a:rPr lang="en-GB" sz="1400" dirty="0">
              <a:latin typeface="Arial" panose="020B0604020202020204" pitchFamily="34" charset="0"/>
              <a:cs typeface="Arial" panose="020B0604020202020204" pitchFamily="34" charset="0"/>
            </a:rPr>
            <a:t>SLT project staff visit settings to carry out joint plan</a:t>
          </a:r>
        </a:p>
      </dgm:t>
    </dgm:pt>
    <dgm:pt modelId="{3D2507F7-841A-4D7D-84FF-75348FE9DB87}" type="parTrans" cxnId="{5475908B-97DE-4E0D-9DD9-1E3C81AA22CE}">
      <dgm:prSet/>
      <dgm:spPr/>
      <dgm:t>
        <a:bodyPr/>
        <a:lstStyle/>
        <a:p>
          <a:endParaRPr lang="en-GB"/>
        </a:p>
      </dgm:t>
    </dgm:pt>
    <dgm:pt modelId="{BCC0A1B0-4330-4D00-B33D-3E019A9355AA}" type="sibTrans" cxnId="{5475908B-97DE-4E0D-9DD9-1E3C81AA22CE}">
      <dgm:prSet/>
      <dgm:spPr/>
      <dgm:t>
        <a:bodyPr/>
        <a:lstStyle/>
        <a:p>
          <a:endParaRPr lang="en-GB"/>
        </a:p>
      </dgm:t>
    </dgm:pt>
    <dgm:pt modelId="{769FA205-2105-4BF6-B300-AC2532B35C6E}">
      <dgm:prSet phldrT="[Text]" custT="1"/>
      <dgm:spPr/>
      <dgm:t>
        <a:bodyPr/>
        <a:lstStyle/>
        <a:p>
          <a:r>
            <a:rPr lang="en-GB" sz="1400" dirty="0">
              <a:latin typeface="Arial" panose="020B0604020202020204" pitchFamily="34" charset="0"/>
              <a:cs typeface="Arial" panose="020B0604020202020204" pitchFamily="34" charset="0"/>
            </a:rPr>
            <a:t>Speak to parents about their thoughts and experiences</a:t>
          </a:r>
        </a:p>
      </dgm:t>
    </dgm:pt>
    <dgm:pt modelId="{3161ADDC-FBE7-40B2-BB34-E818732D6AB0}" type="parTrans" cxnId="{122811F8-3136-434B-AC18-092E30E03DB6}">
      <dgm:prSet/>
      <dgm:spPr/>
      <dgm:t>
        <a:bodyPr/>
        <a:lstStyle/>
        <a:p>
          <a:endParaRPr lang="en-GB"/>
        </a:p>
      </dgm:t>
    </dgm:pt>
    <dgm:pt modelId="{22EA306F-9752-44E2-ADA0-629AF2B9999C}" type="sibTrans" cxnId="{122811F8-3136-434B-AC18-092E30E03DB6}">
      <dgm:prSet/>
      <dgm:spPr/>
      <dgm:t>
        <a:bodyPr/>
        <a:lstStyle/>
        <a:p>
          <a:endParaRPr lang="en-GB"/>
        </a:p>
      </dgm:t>
    </dgm:pt>
    <dgm:pt modelId="{D7B88227-6410-4B02-A25A-383D17172FFA}">
      <dgm:prSet phldrT="[Text]" custT="1"/>
      <dgm:spPr/>
      <dgm:t>
        <a:bodyPr/>
        <a:lstStyle/>
        <a:p>
          <a:r>
            <a:rPr lang="en-GB" sz="1400" dirty="0">
              <a:latin typeface="Arial" panose="020B0604020202020204" pitchFamily="34" charset="0"/>
              <a:cs typeface="Arial" panose="020B0604020202020204" pitchFamily="34" charset="0"/>
            </a:rPr>
            <a:t>Summarise learning &amp; outcomes</a:t>
          </a:r>
        </a:p>
      </dgm:t>
    </dgm:pt>
    <dgm:pt modelId="{4499B2AF-3515-42B4-B3E0-BDDFBBD5D13E}" type="parTrans" cxnId="{F4835F72-5F24-4C34-8878-BA7B7C11EF85}">
      <dgm:prSet/>
      <dgm:spPr/>
      <dgm:t>
        <a:bodyPr/>
        <a:lstStyle/>
        <a:p>
          <a:endParaRPr lang="en-GB"/>
        </a:p>
      </dgm:t>
    </dgm:pt>
    <dgm:pt modelId="{13034297-9B35-4708-B1A4-15A3367DC252}" type="sibTrans" cxnId="{F4835F72-5F24-4C34-8878-BA7B7C11EF85}">
      <dgm:prSet/>
      <dgm:spPr/>
      <dgm:t>
        <a:bodyPr/>
        <a:lstStyle/>
        <a:p>
          <a:endParaRPr lang="en-GB"/>
        </a:p>
      </dgm:t>
    </dgm:pt>
    <dgm:pt modelId="{61669C51-6F4A-49CD-BFF2-23FDE434AD4A}">
      <dgm:prSet phldrT="[Text]" custT="1"/>
      <dgm:spPr/>
      <dgm:t>
        <a:bodyPr/>
        <a:lstStyle/>
        <a:p>
          <a:r>
            <a:rPr lang="en-GB" sz="1400" dirty="0">
              <a:latin typeface="Arial" panose="020B0604020202020204" pitchFamily="34" charset="0"/>
              <a:cs typeface="Arial" panose="020B0604020202020204" pitchFamily="34" charset="0"/>
            </a:rPr>
            <a:t>What have we learnt as a service?</a:t>
          </a:r>
        </a:p>
      </dgm:t>
    </dgm:pt>
    <dgm:pt modelId="{FF9A6D9B-2FFD-44FD-A47F-AF3D38868940}" type="parTrans" cxnId="{79F18B44-7418-4CFA-BDF7-6307E43AB1D0}">
      <dgm:prSet/>
      <dgm:spPr/>
      <dgm:t>
        <a:bodyPr/>
        <a:lstStyle/>
        <a:p>
          <a:endParaRPr lang="en-GB"/>
        </a:p>
      </dgm:t>
    </dgm:pt>
    <dgm:pt modelId="{C1F62DA2-9825-45AE-9F01-68B8CE44AB70}" type="sibTrans" cxnId="{79F18B44-7418-4CFA-BDF7-6307E43AB1D0}">
      <dgm:prSet/>
      <dgm:spPr/>
      <dgm:t>
        <a:bodyPr/>
        <a:lstStyle/>
        <a:p>
          <a:endParaRPr lang="en-GB"/>
        </a:p>
      </dgm:t>
    </dgm:pt>
    <dgm:pt modelId="{BF153581-7EC8-407D-B81C-18D0FF425613}">
      <dgm:prSet phldrT="[Text]" custT="1"/>
      <dgm:spPr/>
      <dgm:t>
        <a:bodyPr/>
        <a:lstStyle/>
        <a:p>
          <a:r>
            <a:rPr lang="en-GB" sz="1400" dirty="0">
              <a:latin typeface="Arial" panose="020B0604020202020204" pitchFamily="34" charset="0"/>
              <a:cs typeface="Arial" panose="020B0604020202020204" pitchFamily="34" charset="0"/>
            </a:rPr>
            <a:t>What can we share with Education as well as health regarding the project?</a:t>
          </a:r>
        </a:p>
      </dgm:t>
    </dgm:pt>
    <dgm:pt modelId="{1C806BCE-7702-434E-B617-1071F560BE2B}" type="parTrans" cxnId="{E78657D3-73A1-418F-8600-5CE89F40407C}">
      <dgm:prSet/>
      <dgm:spPr/>
      <dgm:t>
        <a:bodyPr/>
        <a:lstStyle/>
        <a:p>
          <a:endParaRPr lang="en-GB"/>
        </a:p>
      </dgm:t>
    </dgm:pt>
    <dgm:pt modelId="{2E909463-E829-4F84-AD46-42EA6FC48E09}" type="sibTrans" cxnId="{E78657D3-73A1-418F-8600-5CE89F40407C}">
      <dgm:prSet/>
      <dgm:spPr/>
      <dgm:t>
        <a:bodyPr/>
        <a:lstStyle/>
        <a:p>
          <a:endParaRPr lang="en-GB"/>
        </a:p>
      </dgm:t>
    </dgm:pt>
    <dgm:pt modelId="{5591B227-16F8-4075-9EEB-28ECBC616CD2}">
      <dgm:prSet phldrT="[Text]" custT="1"/>
      <dgm:spPr/>
      <dgm:t>
        <a:bodyPr/>
        <a:lstStyle/>
        <a:p>
          <a:endParaRPr lang="en-GB" sz="1400" dirty="0">
            <a:latin typeface="Arial" panose="020B0604020202020204" pitchFamily="34" charset="0"/>
            <a:cs typeface="Arial" panose="020B0604020202020204" pitchFamily="34" charset="0"/>
          </a:endParaRPr>
        </a:p>
      </dgm:t>
    </dgm:pt>
    <dgm:pt modelId="{755A1D11-7762-476B-8079-16BB836A8C31}" type="parTrans" cxnId="{588C318F-1B76-43C9-8C2E-396659106494}">
      <dgm:prSet/>
      <dgm:spPr/>
      <dgm:t>
        <a:bodyPr/>
        <a:lstStyle/>
        <a:p>
          <a:endParaRPr lang="en-GB"/>
        </a:p>
      </dgm:t>
    </dgm:pt>
    <dgm:pt modelId="{D7C2EB10-E124-410B-B82B-4B25C7DBF08C}" type="sibTrans" cxnId="{588C318F-1B76-43C9-8C2E-396659106494}">
      <dgm:prSet/>
      <dgm:spPr/>
      <dgm:t>
        <a:bodyPr/>
        <a:lstStyle/>
        <a:p>
          <a:endParaRPr lang="en-GB"/>
        </a:p>
      </dgm:t>
    </dgm:pt>
    <dgm:pt modelId="{2BAAFAD4-2F91-48A2-AF29-AE0086C9507D}">
      <dgm:prSet phldrT="[Text]" custT="1"/>
      <dgm:spPr/>
      <dgm:t>
        <a:bodyPr/>
        <a:lstStyle/>
        <a:p>
          <a:r>
            <a:rPr lang="en-GB" sz="1400" dirty="0">
              <a:latin typeface="Arial" panose="020B0604020202020204" pitchFamily="34" charset="0"/>
              <a:cs typeface="Arial" panose="020B0604020202020204" pitchFamily="34" charset="0"/>
            </a:rPr>
            <a:t>To develop bespoke packages of input for 8 settings in Spring term</a:t>
          </a:r>
        </a:p>
      </dgm:t>
    </dgm:pt>
    <dgm:pt modelId="{92309AC5-2F36-4ECD-822A-762EE159735D}" type="parTrans" cxnId="{44F5E19A-DA4E-460C-A00C-0D612621554D}">
      <dgm:prSet/>
      <dgm:spPr/>
      <dgm:t>
        <a:bodyPr/>
        <a:lstStyle/>
        <a:p>
          <a:endParaRPr lang="en-GB"/>
        </a:p>
      </dgm:t>
    </dgm:pt>
    <dgm:pt modelId="{8ECC9820-16C4-4B5B-9D9A-0A69D3CE67DD}" type="sibTrans" cxnId="{44F5E19A-DA4E-460C-A00C-0D612621554D}">
      <dgm:prSet/>
      <dgm:spPr/>
      <dgm:t>
        <a:bodyPr/>
        <a:lstStyle/>
        <a:p>
          <a:endParaRPr lang="en-GB"/>
        </a:p>
      </dgm:t>
    </dgm:pt>
    <dgm:pt modelId="{FA9293D1-D784-4CD8-A960-43F45F26F9DB}">
      <dgm:prSet phldrT="[Text]" custT="1"/>
      <dgm:spPr/>
      <dgm:t>
        <a:bodyPr/>
        <a:lstStyle/>
        <a:p>
          <a:r>
            <a:rPr lang="en-GB" sz="1400" dirty="0">
              <a:latin typeface="Arial" panose="020B0604020202020204" pitchFamily="34" charset="0"/>
              <a:cs typeface="Arial" panose="020B0604020202020204" pitchFamily="34" charset="0"/>
            </a:rPr>
            <a:t>To improve the Graduated response for children with SLCN within these settings</a:t>
          </a:r>
        </a:p>
      </dgm:t>
    </dgm:pt>
    <dgm:pt modelId="{3F9FBBAA-FF8F-4203-B9EC-498D1D5266D2}" type="parTrans" cxnId="{98543F94-C3C4-416F-AABE-78F4C620921B}">
      <dgm:prSet/>
      <dgm:spPr/>
      <dgm:t>
        <a:bodyPr/>
        <a:lstStyle/>
        <a:p>
          <a:endParaRPr lang="en-GB"/>
        </a:p>
      </dgm:t>
    </dgm:pt>
    <dgm:pt modelId="{BEA663A3-4460-4759-8183-61C54555483B}" type="sibTrans" cxnId="{98543F94-C3C4-416F-AABE-78F4C620921B}">
      <dgm:prSet/>
      <dgm:spPr/>
      <dgm:t>
        <a:bodyPr/>
        <a:lstStyle/>
        <a:p>
          <a:endParaRPr lang="en-GB"/>
        </a:p>
      </dgm:t>
    </dgm:pt>
    <dgm:pt modelId="{7501A556-0359-401B-AFE4-E23F16D7958F}">
      <dgm:prSet phldrT="[Text]" custT="1"/>
      <dgm:spPr/>
      <dgm:t>
        <a:bodyPr/>
        <a:lstStyle/>
        <a:p>
          <a:endParaRPr lang="en-GB" sz="1400" dirty="0">
            <a:latin typeface="Arial" panose="020B0604020202020204" pitchFamily="34" charset="0"/>
            <a:cs typeface="Arial" panose="020B0604020202020204" pitchFamily="34" charset="0"/>
          </a:endParaRPr>
        </a:p>
      </dgm:t>
    </dgm:pt>
    <dgm:pt modelId="{5FB92E59-F45B-4E24-AA53-3E29A17DC680}" type="parTrans" cxnId="{07A1A4C9-0709-4D16-9B40-0CAB664AAB19}">
      <dgm:prSet/>
      <dgm:spPr/>
      <dgm:t>
        <a:bodyPr/>
        <a:lstStyle/>
        <a:p>
          <a:endParaRPr lang="en-GB"/>
        </a:p>
      </dgm:t>
    </dgm:pt>
    <dgm:pt modelId="{BD2B206F-328B-4916-BD32-16F38C25F06C}" type="sibTrans" cxnId="{07A1A4C9-0709-4D16-9B40-0CAB664AAB19}">
      <dgm:prSet/>
      <dgm:spPr/>
      <dgm:t>
        <a:bodyPr/>
        <a:lstStyle/>
        <a:p>
          <a:endParaRPr lang="en-GB"/>
        </a:p>
      </dgm:t>
    </dgm:pt>
    <dgm:pt modelId="{3C11A1E2-7905-41E9-9B2B-9C3E5CE37CE7}">
      <dgm:prSet phldrT="[Text]" custT="1"/>
      <dgm:spPr/>
      <dgm:t>
        <a:bodyPr/>
        <a:lstStyle/>
        <a:p>
          <a:r>
            <a:rPr lang="en-GB" sz="1400" dirty="0">
              <a:latin typeface="Arial" panose="020B0604020202020204" pitchFamily="34" charset="0"/>
              <a:cs typeface="Arial" panose="020B0604020202020204" pitchFamily="34" charset="0"/>
            </a:rPr>
            <a:t>Analyse staff/pupil/parent feedback collected</a:t>
          </a:r>
        </a:p>
      </dgm:t>
    </dgm:pt>
    <dgm:pt modelId="{20D6CD5A-3317-45E3-BE0E-971B3F2151BF}" type="sibTrans" cxnId="{28232939-0000-4AA0-AFB3-70E68E86AAEB}">
      <dgm:prSet/>
      <dgm:spPr/>
      <dgm:t>
        <a:bodyPr/>
        <a:lstStyle/>
        <a:p>
          <a:endParaRPr lang="en-GB"/>
        </a:p>
      </dgm:t>
    </dgm:pt>
    <dgm:pt modelId="{34FF5E73-4521-4841-A75D-C5DCA2781B98}" type="parTrans" cxnId="{28232939-0000-4AA0-AFB3-70E68E86AAEB}">
      <dgm:prSet/>
      <dgm:spPr/>
      <dgm:t>
        <a:bodyPr/>
        <a:lstStyle/>
        <a:p>
          <a:endParaRPr lang="en-GB"/>
        </a:p>
      </dgm:t>
    </dgm:pt>
    <dgm:pt modelId="{B94B9764-6D7B-4489-9C4E-33B11A9F4D80}">
      <dgm:prSet phldrT="[Text]" custT="1"/>
      <dgm:spPr/>
      <dgm:t>
        <a:bodyPr/>
        <a:lstStyle/>
        <a:p>
          <a:r>
            <a:rPr lang="en-GB" sz="1400" dirty="0">
              <a:latin typeface="Arial" panose="020B0604020202020204" pitchFamily="34" charset="0"/>
              <a:cs typeface="Arial" panose="020B0604020202020204" pitchFamily="34" charset="0"/>
            </a:rPr>
            <a:t>Compare cohort 1 and cohort 2 data &amp; comments</a:t>
          </a:r>
        </a:p>
      </dgm:t>
    </dgm:pt>
    <dgm:pt modelId="{D800EDB6-048F-476C-AB06-EDCDB2F37A93}" type="parTrans" cxnId="{6ADB451B-8A4A-4B14-8E05-9354080F6648}">
      <dgm:prSet/>
      <dgm:spPr/>
    </dgm:pt>
    <dgm:pt modelId="{5A71348E-FAC5-413A-A3E2-A4FE93D7B64C}" type="sibTrans" cxnId="{6ADB451B-8A4A-4B14-8E05-9354080F6648}">
      <dgm:prSet/>
      <dgm:spPr/>
    </dgm:pt>
    <dgm:pt modelId="{2DEC79F8-CD9A-417B-AF9B-5F8F1334D046}" type="pres">
      <dgm:prSet presAssocID="{F0C1FC39-3AE5-4FF9-8BCF-2BB1F87FA938}" presName="cycleMatrixDiagram" presStyleCnt="0">
        <dgm:presLayoutVars>
          <dgm:chMax val="1"/>
          <dgm:dir/>
          <dgm:animLvl val="lvl"/>
          <dgm:resizeHandles val="exact"/>
        </dgm:presLayoutVars>
      </dgm:prSet>
      <dgm:spPr/>
    </dgm:pt>
    <dgm:pt modelId="{C2041929-0CB5-4FE4-A62D-D7C59BE76CFD}" type="pres">
      <dgm:prSet presAssocID="{F0C1FC39-3AE5-4FF9-8BCF-2BB1F87FA938}" presName="children" presStyleCnt="0"/>
      <dgm:spPr/>
    </dgm:pt>
    <dgm:pt modelId="{9AAD7FC1-6158-40C1-9EB8-AE6128BE5C57}" type="pres">
      <dgm:prSet presAssocID="{F0C1FC39-3AE5-4FF9-8BCF-2BB1F87FA938}" presName="child1group" presStyleCnt="0"/>
      <dgm:spPr/>
    </dgm:pt>
    <dgm:pt modelId="{601989B3-2B90-4B49-A2B5-EED560CA3CD6}" type="pres">
      <dgm:prSet presAssocID="{F0C1FC39-3AE5-4FF9-8BCF-2BB1F87FA938}" presName="child1" presStyleLbl="bgAcc1" presStyleIdx="0" presStyleCnt="4" custScaleX="104286" custScaleY="169140" custLinFactNeighborX="9825" custLinFactNeighborY="-66943"/>
      <dgm:spPr/>
    </dgm:pt>
    <dgm:pt modelId="{41D2E8A3-A6F5-4806-8008-6FD81597769B}" type="pres">
      <dgm:prSet presAssocID="{F0C1FC39-3AE5-4FF9-8BCF-2BB1F87FA938}" presName="child1Text" presStyleLbl="bgAcc1" presStyleIdx="0" presStyleCnt="4">
        <dgm:presLayoutVars>
          <dgm:bulletEnabled val="1"/>
        </dgm:presLayoutVars>
      </dgm:prSet>
      <dgm:spPr/>
    </dgm:pt>
    <dgm:pt modelId="{8681A391-1855-448B-B97E-6407303AA980}" type="pres">
      <dgm:prSet presAssocID="{F0C1FC39-3AE5-4FF9-8BCF-2BB1F87FA938}" presName="child2group" presStyleCnt="0"/>
      <dgm:spPr/>
    </dgm:pt>
    <dgm:pt modelId="{0595A43D-0D0D-40CF-A231-E9C3E96EFF0C}" type="pres">
      <dgm:prSet presAssocID="{F0C1FC39-3AE5-4FF9-8BCF-2BB1F87FA938}" presName="child2" presStyleLbl="bgAcc1" presStyleIdx="1" presStyleCnt="4" custScaleX="96900" custScaleY="174771" custLinFactNeighborX="4896" custLinFactNeighborY="-71967"/>
      <dgm:spPr/>
    </dgm:pt>
    <dgm:pt modelId="{64DDCB67-2A6E-471B-804B-A24FF7346E36}" type="pres">
      <dgm:prSet presAssocID="{F0C1FC39-3AE5-4FF9-8BCF-2BB1F87FA938}" presName="child2Text" presStyleLbl="bgAcc1" presStyleIdx="1" presStyleCnt="4">
        <dgm:presLayoutVars>
          <dgm:bulletEnabled val="1"/>
        </dgm:presLayoutVars>
      </dgm:prSet>
      <dgm:spPr/>
    </dgm:pt>
    <dgm:pt modelId="{4D706D05-911C-4F09-A21E-F8B0F744E004}" type="pres">
      <dgm:prSet presAssocID="{F0C1FC39-3AE5-4FF9-8BCF-2BB1F87FA938}" presName="child3group" presStyleCnt="0"/>
      <dgm:spPr/>
    </dgm:pt>
    <dgm:pt modelId="{23E24100-4A43-44D7-81EA-80F457CD2E91}" type="pres">
      <dgm:prSet presAssocID="{F0C1FC39-3AE5-4FF9-8BCF-2BB1F87FA938}" presName="child3" presStyleLbl="bgAcc1" presStyleIdx="2" presStyleCnt="4" custScaleX="94275" custScaleY="201525" custLinFactNeighborX="4279" custLinFactNeighborY="41954"/>
      <dgm:spPr/>
    </dgm:pt>
    <dgm:pt modelId="{A7A2E2AC-C427-4DC7-954D-1A722E3D600F}" type="pres">
      <dgm:prSet presAssocID="{F0C1FC39-3AE5-4FF9-8BCF-2BB1F87FA938}" presName="child3Text" presStyleLbl="bgAcc1" presStyleIdx="2" presStyleCnt="4">
        <dgm:presLayoutVars>
          <dgm:bulletEnabled val="1"/>
        </dgm:presLayoutVars>
      </dgm:prSet>
      <dgm:spPr/>
    </dgm:pt>
    <dgm:pt modelId="{04BFDC65-8D08-40B3-B42F-F7BD487E9A95}" type="pres">
      <dgm:prSet presAssocID="{F0C1FC39-3AE5-4FF9-8BCF-2BB1F87FA938}" presName="child4group" presStyleCnt="0"/>
      <dgm:spPr/>
    </dgm:pt>
    <dgm:pt modelId="{5961EF2B-4FB8-4441-A608-2EE306ADE992}" type="pres">
      <dgm:prSet presAssocID="{F0C1FC39-3AE5-4FF9-8BCF-2BB1F87FA938}" presName="child4" presStyleLbl="bgAcc1" presStyleIdx="3" presStyleCnt="4" custScaleX="103385" custScaleY="203507" custLinFactNeighborX="6675" custLinFactNeighborY="47691"/>
      <dgm:spPr/>
    </dgm:pt>
    <dgm:pt modelId="{FD6FACC1-E8AB-4536-AE13-6D6A71ABBBA3}" type="pres">
      <dgm:prSet presAssocID="{F0C1FC39-3AE5-4FF9-8BCF-2BB1F87FA938}" presName="child4Text" presStyleLbl="bgAcc1" presStyleIdx="3" presStyleCnt="4">
        <dgm:presLayoutVars>
          <dgm:bulletEnabled val="1"/>
        </dgm:presLayoutVars>
      </dgm:prSet>
      <dgm:spPr/>
    </dgm:pt>
    <dgm:pt modelId="{CC70E9C2-6FC4-4CA3-9D7A-1D0490BC4681}" type="pres">
      <dgm:prSet presAssocID="{F0C1FC39-3AE5-4FF9-8BCF-2BB1F87FA938}" presName="childPlaceholder" presStyleCnt="0"/>
      <dgm:spPr/>
    </dgm:pt>
    <dgm:pt modelId="{B34FA053-1E13-4FBB-978C-8AC142C0D840}" type="pres">
      <dgm:prSet presAssocID="{F0C1FC39-3AE5-4FF9-8BCF-2BB1F87FA938}" presName="circle" presStyleCnt="0"/>
      <dgm:spPr/>
    </dgm:pt>
    <dgm:pt modelId="{0F1731EB-0E76-44A1-9BE6-A580D783A7AC}" type="pres">
      <dgm:prSet presAssocID="{F0C1FC39-3AE5-4FF9-8BCF-2BB1F87FA938}" presName="quadrant1" presStyleLbl="node1" presStyleIdx="0" presStyleCnt="4" custLinFactNeighborX="7060" custLinFactNeighborY="-1882">
        <dgm:presLayoutVars>
          <dgm:chMax val="1"/>
          <dgm:bulletEnabled val="1"/>
        </dgm:presLayoutVars>
      </dgm:prSet>
      <dgm:spPr/>
    </dgm:pt>
    <dgm:pt modelId="{B30762A0-FEB5-4974-B7BF-E7261C4238D7}" type="pres">
      <dgm:prSet presAssocID="{F0C1FC39-3AE5-4FF9-8BCF-2BB1F87FA938}" presName="quadrant2" presStyleLbl="node1" presStyleIdx="1" presStyleCnt="4" custLinFactNeighborX="10895" custLinFactNeighborY="-1882">
        <dgm:presLayoutVars>
          <dgm:chMax val="1"/>
          <dgm:bulletEnabled val="1"/>
        </dgm:presLayoutVars>
      </dgm:prSet>
      <dgm:spPr/>
    </dgm:pt>
    <dgm:pt modelId="{32FE678E-1122-44F3-9B52-42A027D90735}" type="pres">
      <dgm:prSet presAssocID="{F0C1FC39-3AE5-4FF9-8BCF-2BB1F87FA938}" presName="quadrant3" presStyleLbl="node1" presStyleIdx="2" presStyleCnt="4" custLinFactNeighborX="10895" custLinFactNeighborY="-727">
        <dgm:presLayoutVars>
          <dgm:chMax val="1"/>
          <dgm:bulletEnabled val="1"/>
        </dgm:presLayoutVars>
      </dgm:prSet>
      <dgm:spPr/>
    </dgm:pt>
    <dgm:pt modelId="{25D7E970-0183-434B-9BD0-97B1F2C8F375}" type="pres">
      <dgm:prSet presAssocID="{F0C1FC39-3AE5-4FF9-8BCF-2BB1F87FA938}" presName="quadrant4" presStyleLbl="node1" presStyleIdx="3" presStyleCnt="4" custLinFactNeighborX="8025" custLinFactNeighborY="-727">
        <dgm:presLayoutVars>
          <dgm:chMax val="1"/>
          <dgm:bulletEnabled val="1"/>
        </dgm:presLayoutVars>
      </dgm:prSet>
      <dgm:spPr/>
    </dgm:pt>
    <dgm:pt modelId="{E2615D9B-1CF1-41B1-A685-7BC856C2AC47}" type="pres">
      <dgm:prSet presAssocID="{F0C1FC39-3AE5-4FF9-8BCF-2BB1F87FA938}" presName="quadrantPlaceholder" presStyleCnt="0"/>
      <dgm:spPr/>
    </dgm:pt>
    <dgm:pt modelId="{354E3EA0-0175-472E-B51D-26DF8F324CF1}" type="pres">
      <dgm:prSet presAssocID="{F0C1FC39-3AE5-4FF9-8BCF-2BB1F87FA938}" presName="center1" presStyleLbl="fgShp" presStyleIdx="0" presStyleCnt="2" custScaleX="109723" custScaleY="119032" custLinFactNeighborX="29800" custLinFactNeighborY="-12066"/>
      <dgm:spPr/>
    </dgm:pt>
    <dgm:pt modelId="{29C9E779-CF49-455D-A11C-E97C9A11739F}" type="pres">
      <dgm:prSet presAssocID="{F0C1FC39-3AE5-4FF9-8BCF-2BB1F87FA938}" presName="center2" presStyleLbl="fgShp" presStyleIdx="1" presStyleCnt="2" custScaleX="100001" custLinFactNeighborX="32543" custLinFactNeighborY="-6663"/>
      <dgm:spPr/>
    </dgm:pt>
  </dgm:ptLst>
  <dgm:cxnLst>
    <dgm:cxn modelId="{8AA80E05-D923-4067-AF29-457116DF21DF}" type="presOf" srcId="{87DC5E85-D614-4394-94D4-BF989F074FC4}" destId="{B30762A0-FEB5-4974-B7BF-E7261C4238D7}" srcOrd="0" destOrd="0" presId="urn:microsoft.com/office/officeart/2005/8/layout/cycle4"/>
    <dgm:cxn modelId="{8090620E-4132-4A8E-9728-3FF8C6CDDBE8}" type="presOf" srcId="{E4F5D780-10C0-4000-84C2-2CE0A5214B19}" destId="{5961EF2B-4FB8-4441-A608-2EE306ADE992}" srcOrd="0" destOrd="0" presId="urn:microsoft.com/office/officeart/2005/8/layout/cycle4"/>
    <dgm:cxn modelId="{B3BBDE10-C2E7-452C-A67F-CF2A60750045}" type="presOf" srcId="{B94B9764-6D7B-4489-9C4E-33B11A9F4D80}" destId="{FD6FACC1-E8AB-4536-AE13-6D6A71ABBBA3}" srcOrd="1" destOrd="1" presId="urn:microsoft.com/office/officeart/2005/8/layout/cycle4"/>
    <dgm:cxn modelId="{3D763611-5B07-44D7-86BF-AF8DC0B8FC12}" type="presOf" srcId="{61669C51-6F4A-49CD-BFF2-23FDE434AD4A}" destId="{41D2E8A3-A6F5-4806-8008-6FD81597769B}" srcOrd="1" destOrd="2" presId="urn:microsoft.com/office/officeart/2005/8/layout/cycle4"/>
    <dgm:cxn modelId="{E7FBBC11-A4C4-4A93-BCF3-9C2EC6E846B1}" srcId="{3EECB456-FCE7-41AF-BF37-7BF62079096A}" destId="{7D1E07C8-E2EC-4A0A-92CC-33FAE2175436}" srcOrd="1" destOrd="0" parTransId="{DE105E68-1FC3-4DAC-A1C1-0E640406F301}" sibTransId="{F580DD35-05EF-4D3A-B6A3-9E415E8E438E}"/>
    <dgm:cxn modelId="{4C2D9615-4304-4E4E-9D60-BD340D08F76D}" type="presOf" srcId="{87FFD93C-9605-48C6-824C-7B730612FD58}" destId="{23E24100-4A43-44D7-81EA-80F457CD2E91}" srcOrd="0" destOrd="2" presId="urn:microsoft.com/office/officeart/2005/8/layout/cycle4"/>
    <dgm:cxn modelId="{6ADB451B-8A4A-4B14-8E05-9354080F6648}" srcId="{9E4B6B5D-D4DC-4428-A141-BBF8DC389342}" destId="{B94B9764-6D7B-4489-9C4E-33B11A9F4D80}" srcOrd="1" destOrd="0" parTransId="{D800EDB6-048F-476C-AB06-EDCDB2F37A93}" sibTransId="{5A71348E-FAC5-413A-A3E2-A4FE93D7B64C}"/>
    <dgm:cxn modelId="{A4B5F01D-441B-4F14-B483-879EB5298B54}" type="presOf" srcId="{D7B88227-6410-4B02-A25A-383D17172FFA}" destId="{5961EF2B-4FB8-4441-A608-2EE306ADE992}" srcOrd="0" destOrd="3" presId="urn:microsoft.com/office/officeart/2005/8/layout/cycle4"/>
    <dgm:cxn modelId="{F7534724-BCFC-48FF-89FB-2D2E19B288C8}" srcId="{F0C1FC39-3AE5-4FF9-8BCF-2BB1F87FA938}" destId="{3C4C36CD-45CD-4BD5-A1EA-96F4714F7037}" srcOrd="2" destOrd="0" parTransId="{7C0263B6-C272-4AF1-976E-BD4EC1774315}" sibTransId="{8D33AF16-6E37-4F36-8C7B-724C40D16220}"/>
    <dgm:cxn modelId="{80AF8127-B2F9-4C81-B0FA-1BFE47D351B2}" type="presOf" srcId="{7501A556-0359-401B-AFE4-E23F16D7958F}" destId="{601989B3-2B90-4B49-A2B5-EED560CA3CD6}" srcOrd="0" destOrd="0" presId="urn:microsoft.com/office/officeart/2005/8/layout/cycle4"/>
    <dgm:cxn modelId="{D372CD30-F0CF-4B75-BEE7-D0123733DE1A}" type="presOf" srcId="{FA9293D1-D784-4CD8-A960-43F45F26F9DB}" destId="{64DDCB67-2A6E-471B-804B-A24FF7346E36}" srcOrd="1" destOrd="2" presId="urn:microsoft.com/office/officeart/2005/8/layout/cycle4"/>
    <dgm:cxn modelId="{9E32D632-C61D-471F-AF2C-1BB2EF4E0406}" type="presOf" srcId="{3C11A1E2-7905-41E9-9B2B-9C3E5CE37CE7}" destId="{FD6FACC1-E8AB-4536-AE13-6D6A71ABBBA3}" srcOrd="1" destOrd="2" presId="urn:microsoft.com/office/officeart/2005/8/layout/cycle4"/>
    <dgm:cxn modelId="{B46E2934-6AB3-4D84-BEE3-1AF3015AAF8A}" type="presOf" srcId="{F0C1FC39-3AE5-4FF9-8BCF-2BB1F87FA938}" destId="{2DEC79F8-CD9A-417B-AF9B-5F8F1334D046}" srcOrd="0" destOrd="0" presId="urn:microsoft.com/office/officeart/2005/8/layout/cycle4"/>
    <dgm:cxn modelId="{28232939-0000-4AA0-AFB3-70E68E86AAEB}" srcId="{9E4B6B5D-D4DC-4428-A141-BBF8DC389342}" destId="{3C11A1E2-7905-41E9-9B2B-9C3E5CE37CE7}" srcOrd="2" destOrd="0" parTransId="{34FF5E73-4521-4841-A75D-C5DCA2781B98}" sibTransId="{20D6CD5A-3317-45E3-BE0E-971B3F2151BF}"/>
    <dgm:cxn modelId="{D5CE6D39-D9D8-4C63-A699-BB3552A9C47B}" type="presOf" srcId="{9E4B6B5D-D4DC-4428-A141-BBF8DC389342}" destId="{25D7E970-0183-434B-9BD0-97B1F2C8F375}" srcOrd="0" destOrd="0" presId="urn:microsoft.com/office/officeart/2005/8/layout/cycle4"/>
    <dgm:cxn modelId="{F48CD63F-C598-4E4E-8D48-6BC7D2447667}" type="presOf" srcId="{769FA205-2105-4BF6-B300-AC2532B35C6E}" destId="{A7A2E2AC-C427-4DC7-954D-1A722E3D600F}" srcOrd="1" destOrd="1" presId="urn:microsoft.com/office/officeart/2005/8/layout/cycle4"/>
    <dgm:cxn modelId="{40CE3D5B-DE71-4009-ACC1-04D7A86D5BC3}" type="presOf" srcId="{BF153581-7EC8-407D-B81C-18D0FF425613}" destId="{41D2E8A3-A6F5-4806-8008-6FD81597769B}" srcOrd="1" destOrd="3" presId="urn:microsoft.com/office/officeart/2005/8/layout/cycle4"/>
    <dgm:cxn modelId="{2235D05D-97EA-41A4-B77B-2DDA4FF21AA9}" srcId="{F0C1FC39-3AE5-4FF9-8BCF-2BB1F87FA938}" destId="{9E4B6B5D-D4DC-4428-A141-BBF8DC389342}" srcOrd="3" destOrd="0" parTransId="{05E63558-46BA-4C1E-A1DA-730984BBB447}" sibTransId="{DB4F9CF4-63FB-43B3-AD0B-11721419186D}"/>
    <dgm:cxn modelId="{79F18B44-7418-4CFA-BDF7-6307E43AB1D0}" srcId="{3EECB456-FCE7-41AF-BF37-7BF62079096A}" destId="{61669C51-6F4A-49CD-BFF2-23FDE434AD4A}" srcOrd="2" destOrd="0" parTransId="{FF9A6D9B-2FFD-44FD-A47F-AF3D38868940}" sibTransId="{C1F62DA2-9825-45AE-9F01-68B8CE44AB70}"/>
    <dgm:cxn modelId="{9B7CE365-7743-462A-8CA6-7510F4665C11}" srcId="{F0C1FC39-3AE5-4FF9-8BCF-2BB1F87FA938}" destId="{3EECB456-FCE7-41AF-BF37-7BF62079096A}" srcOrd="0" destOrd="0" parTransId="{45B058EF-8C10-456F-9B5E-B5DEEFD560C5}" sibTransId="{132EBA75-48FC-442D-ACE1-584AD8D8F85C}"/>
    <dgm:cxn modelId="{795A8F49-330A-415D-AB2D-641B72C94251}" type="presOf" srcId="{5591B227-16F8-4075-9EEB-28ECBC616CD2}" destId="{0595A43D-0D0D-40CF-A231-E9C3E96EFF0C}" srcOrd="0" destOrd="0" presId="urn:microsoft.com/office/officeart/2005/8/layout/cycle4"/>
    <dgm:cxn modelId="{17A1B26A-0E5B-4E1C-B8F4-B15CB215C8D4}" type="presOf" srcId="{87FFD93C-9605-48C6-824C-7B730612FD58}" destId="{A7A2E2AC-C427-4DC7-954D-1A722E3D600F}" srcOrd="1" destOrd="2" presId="urn:microsoft.com/office/officeart/2005/8/layout/cycle4"/>
    <dgm:cxn modelId="{9E30296F-93DA-44BE-9643-4BA6D77F8686}" type="presOf" srcId="{3EECB456-FCE7-41AF-BF37-7BF62079096A}" destId="{0F1731EB-0E76-44A1-9BE6-A580D783A7AC}" srcOrd="0" destOrd="0" presId="urn:microsoft.com/office/officeart/2005/8/layout/cycle4"/>
    <dgm:cxn modelId="{F4835F72-5F24-4C34-8878-BA7B7C11EF85}" srcId="{9E4B6B5D-D4DC-4428-A141-BBF8DC389342}" destId="{D7B88227-6410-4B02-A25A-383D17172FFA}" srcOrd="3" destOrd="0" parTransId="{4499B2AF-3515-42B4-B3E0-BDDFBBD5D13E}" sibTransId="{13034297-9B35-4708-B1A4-15A3367DC252}"/>
    <dgm:cxn modelId="{44F81E54-D64E-4D00-8B0C-F9E219019DAE}" srcId="{F0C1FC39-3AE5-4FF9-8BCF-2BB1F87FA938}" destId="{87DC5E85-D614-4394-94D4-BF989F074FC4}" srcOrd="1" destOrd="0" parTransId="{87D7CA53-A8F5-47E8-B750-2AD6F0E63C4F}" sibTransId="{CF02D019-A697-4E44-9515-8DB4479B33A9}"/>
    <dgm:cxn modelId="{3F7C2B55-DC53-4AB8-A172-8B8C0E98C347}" type="presOf" srcId="{E4F5D780-10C0-4000-84C2-2CE0A5214B19}" destId="{FD6FACC1-E8AB-4536-AE13-6D6A71ABBBA3}" srcOrd="1" destOrd="0" presId="urn:microsoft.com/office/officeart/2005/8/layout/cycle4"/>
    <dgm:cxn modelId="{682BFB56-1548-4235-A923-48D594A72135}" type="presOf" srcId="{D7B88227-6410-4B02-A25A-383D17172FFA}" destId="{FD6FACC1-E8AB-4536-AE13-6D6A71ABBBA3}" srcOrd="1" destOrd="3" presId="urn:microsoft.com/office/officeart/2005/8/layout/cycle4"/>
    <dgm:cxn modelId="{837A4C5A-9433-4708-A257-6849167135D6}" type="presOf" srcId="{61669C51-6F4A-49CD-BFF2-23FDE434AD4A}" destId="{601989B3-2B90-4B49-A2B5-EED560CA3CD6}" srcOrd="0" destOrd="2" presId="urn:microsoft.com/office/officeart/2005/8/layout/cycle4"/>
    <dgm:cxn modelId="{E7FC3986-1A17-4820-BC21-2D7CF6DE1CFD}" type="presOf" srcId="{7501A556-0359-401B-AFE4-E23F16D7958F}" destId="{41D2E8A3-A6F5-4806-8008-6FD81597769B}" srcOrd="1" destOrd="0" presId="urn:microsoft.com/office/officeart/2005/8/layout/cycle4"/>
    <dgm:cxn modelId="{C2972F87-DE62-417A-8FE2-EBCD9E7ED74D}" type="presOf" srcId="{5591B227-16F8-4075-9EEB-28ECBC616CD2}" destId="{64DDCB67-2A6E-471B-804B-A24FF7346E36}" srcOrd="1" destOrd="0" presId="urn:microsoft.com/office/officeart/2005/8/layout/cycle4"/>
    <dgm:cxn modelId="{5475908B-97DE-4E0D-9DD9-1E3C81AA22CE}" srcId="{3C4C36CD-45CD-4BD5-A1EA-96F4714F7037}" destId="{87FFD93C-9605-48C6-824C-7B730612FD58}" srcOrd="2" destOrd="0" parTransId="{3D2507F7-841A-4D7D-84FF-75348FE9DB87}" sibTransId="{BCC0A1B0-4330-4D00-B33D-3E019A9355AA}"/>
    <dgm:cxn modelId="{588C318F-1B76-43C9-8C2E-396659106494}" srcId="{87DC5E85-D614-4394-94D4-BF989F074FC4}" destId="{5591B227-16F8-4075-9EEB-28ECBC616CD2}" srcOrd="0" destOrd="0" parTransId="{755A1D11-7762-476B-8079-16BB836A8C31}" sibTransId="{D7C2EB10-E124-410B-B82B-4B25C7DBF08C}"/>
    <dgm:cxn modelId="{98543F94-C3C4-416F-AABE-78F4C620921B}" srcId="{87DC5E85-D614-4394-94D4-BF989F074FC4}" destId="{FA9293D1-D784-4CD8-A960-43F45F26F9DB}" srcOrd="2" destOrd="0" parTransId="{3F9FBBAA-FF8F-4203-B9EC-498D1D5266D2}" sibTransId="{BEA663A3-4460-4759-8183-61C54555483B}"/>
    <dgm:cxn modelId="{BB9BD498-C058-4D0F-AE67-B6F65ED2B83D}" srcId="{9E4B6B5D-D4DC-4428-A141-BBF8DC389342}" destId="{E4F5D780-10C0-4000-84C2-2CE0A5214B19}" srcOrd="0" destOrd="0" parTransId="{C70CF73E-DD8E-4D70-9084-324D4E557253}" sibTransId="{2C5EA591-315E-4778-B227-A8959AD671FE}"/>
    <dgm:cxn modelId="{44F5E19A-DA4E-460C-A00C-0D612621554D}" srcId="{87DC5E85-D614-4394-94D4-BF989F074FC4}" destId="{2BAAFAD4-2F91-48A2-AF29-AE0086C9507D}" srcOrd="1" destOrd="0" parTransId="{92309AC5-2F36-4ECD-822A-762EE159735D}" sibTransId="{8ECC9820-16C4-4B5B-9D9A-0A69D3CE67DD}"/>
    <dgm:cxn modelId="{93C221AC-E291-4F9B-AB8C-0A10CD2C7C7B}" type="presOf" srcId="{769FA205-2105-4BF6-B300-AC2532B35C6E}" destId="{23E24100-4A43-44D7-81EA-80F457CD2E91}" srcOrd="0" destOrd="1" presId="urn:microsoft.com/office/officeart/2005/8/layout/cycle4"/>
    <dgm:cxn modelId="{BE3512AD-29BC-45CE-886E-B16987B343C7}" type="presOf" srcId="{2BAAFAD4-2F91-48A2-AF29-AE0086C9507D}" destId="{0595A43D-0D0D-40CF-A231-E9C3E96EFF0C}" srcOrd="0" destOrd="1" presId="urn:microsoft.com/office/officeart/2005/8/layout/cycle4"/>
    <dgm:cxn modelId="{E2C06AB1-5697-4F7C-BDD2-6BF328DA9618}" type="presOf" srcId="{3C4C36CD-45CD-4BD5-A1EA-96F4714F7037}" destId="{32FE678E-1122-44F3-9B52-42A027D90735}" srcOrd="0" destOrd="0" presId="urn:microsoft.com/office/officeart/2005/8/layout/cycle4"/>
    <dgm:cxn modelId="{154397B5-BD29-47EC-81C6-DD10EDA07A63}" type="presOf" srcId="{6A7C9542-DCC5-4A77-A5E6-701BFA721A2E}" destId="{A7A2E2AC-C427-4DC7-954D-1A722E3D600F}" srcOrd="1" destOrd="0" presId="urn:microsoft.com/office/officeart/2005/8/layout/cycle4"/>
    <dgm:cxn modelId="{AF7F2EB6-5AC6-4651-A034-2C5C3B92F5D7}" type="presOf" srcId="{6A7C9542-DCC5-4A77-A5E6-701BFA721A2E}" destId="{23E24100-4A43-44D7-81EA-80F457CD2E91}" srcOrd="0" destOrd="0" presId="urn:microsoft.com/office/officeart/2005/8/layout/cycle4"/>
    <dgm:cxn modelId="{62F215C7-B920-4D01-8590-C27A088BFF19}" type="presOf" srcId="{BF153581-7EC8-407D-B81C-18D0FF425613}" destId="{601989B3-2B90-4B49-A2B5-EED560CA3CD6}" srcOrd="0" destOrd="3" presId="urn:microsoft.com/office/officeart/2005/8/layout/cycle4"/>
    <dgm:cxn modelId="{07A1A4C9-0709-4D16-9B40-0CAB664AAB19}" srcId="{3EECB456-FCE7-41AF-BF37-7BF62079096A}" destId="{7501A556-0359-401B-AFE4-E23F16D7958F}" srcOrd="0" destOrd="0" parTransId="{5FB92E59-F45B-4E24-AA53-3E29A17DC680}" sibTransId="{BD2B206F-328B-4916-BD32-16F38C25F06C}"/>
    <dgm:cxn modelId="{BA6C95CD-F903-44FB-BDC2-C9D6E2EE659A}" type="presOf" srcId="{FA9293D1-D784-4CD8-A960-43F45F26F9DB}" destId="{0595A43D-0D0D-40CF-A231-E9C3E96EFF0C}" srcOrd="0" destOrd="2" presId="urn:microsoft.com/office/officeart/2005/8/layout/cycle4"/>
    <dgm:cxn modelId="{9E3CF5D0-1FE0-4F7E-B7C5-5F855CB48540}" type="presOf" srcId="{3C11A1E2-7905-41E9-9B2B-9C3E5CE37CE7}" destId="{5961EF2B-4FB8-4441-A608-2EE306ADE992}" srcOrd="0" destOrd="2" presId="urn:microsoft.com/office/officeart/2005/8/layout/cycle4"/>
    <dgm:cxn modelId="{E78657D3-73A1-418F-8600-5CE89F40407C}" srcId="{3EECB456-FCE7-41AF-BF37-7BF62079096A}" destId="{BF153581-7EC8-407D-B81C-18D0FF425613}" srcOrd="3" destOrd="0" parTransId="{1C806BCE-7702-434E-B617-1071F560BE2B}" sibTransId="{2E909463-E829-4F84-AD46-42EA6FC48E09}"/>
    <dgm:cxn modelId="{E111C8D5-03D9-40C3-94E6-2DDCF985341B}" type="presOf" srcId="{7D1E07C8-E2EC-4A0A-92CC-33FAE2175436}" destId="{41D2E8A3-A6F5-4806-8008-6FD81597769B}" srcOrd="1" destOrd="1" presId="urn:microsoft.com/office/officeart/2005/8/layout/cycle4"/>
    <dgm:cxn modelId="{B9B248D9-E165-4E2B-9567-4BA7DA501545}" srcId="{3C4C36CD-45CD-4BD5-A1EA-96F4714F7037}" destId="{6A7C9542-DCC5-4A77-A5E6-701BFA721A2E}" srcOrd="0" destOrd="0" parTransId="{F5CBA47D-898F-4598-A6A0-EC5D86FA2A98}" sibTransId="{B235A48C-4ED5-465C-A5CF-7F138FC4A685}"/>
    <dgm:cxn modelId="{030D8DE6-4F0B-47B3-9E05-31860B159C27}" type="presOf" srcId="{B94B9764-6D7B-4489-9C4E-33B11A9F4D80}" destId="{5961EF2B-4FB8-4441-A608-2EE306ADE992}" srcOrd="0" destOrd="1" presId="urn:microsoft.com/office/officeart/2005/8/layout/cycle4"/>
    <dgm:cxn modelId="{C467D5E8-ED63-4D89-ACEC-2FFC3BC56A49}" type="presOf" srcId="{7D1E07C8-E2EC-4A0A-92CC-33FAE2175436}" destId="{601989B3-2B90-4B49-A2B5-EED560CA3CD6}" srcOrd="0" destOrd="1" presId="urn:microsoft.com/office/officeart/2005/8/layout/cycle4"/>
    <dgm:cxn modelId="{23F4CCEC-4281-4690-B80E-5A1FA8F86D4C}" type="presOf" srcId="{2BAAFAD4-2F91-48A2-AF29-AE0086C9507D}" destId="{64DDCB67-2A6E-471B-804B-A24FF7346E36}" srcOrd="1" destOrd="1" presId="urn:microsoft.com/office/officeart/2005/8/layout/cycle4"/>
    <dgm:cxn modelId="{122811F8-3136-434B-AC18-092E30E03DB6}" srcId="{3C4C36CD-45CD-4BD5-A1EA-96F4714F7037}" destId="{769FA205-2105-4BF6-B300-AC2532B35C6E}" srcOrd="1" destOrd="0" parTransId="{3161ADDC-FBE7-40B2-BB34-E818732D6AB0}" sibTransId="{22EA306F-9752-44E2-ADA0-629AF2B9999C}"/>
    <dgm:cxn modelId="{6AFEE15C-2E7F-4370-ACD2-546690A833AA}" type="presParOf" srcId="{2DEC79F8-CD9A-417B-AF9B-5F8F1334D046}" destId="{C2041929-0CB5-4FE4-A62D-D7C59BE76CFD}" srcOrd="0" destOrd="0" presId="urn:microsoft.com/office/officeart/2005/8/layout/cycle4"/>
    <dgm:cxn modelId="{05067028-6D4D-4E7E-8EC1-E004B822966C}" type="presParOf" srcId="{C2041929-0CB5-4FE4-A62D-D7C59BE76CFD}" destId="{9AAD7FC1-6158-40C1-9EB8-AE6128BE5C57}" srcOrd="0" destOrd="0" presId="urn:microsoft.com/office/officeart/2005/8/layout/cycle4"/>
    <dgm:cxn modelId="{652D74BB-7F49-4DF2-827F-8C75F48CE80E}" type="presParOf" srcId="{9AAD7FC1-6158-40C1-9EB8-AE6128BE5C57}" destId="{601989B3-2B90-4B49-A2B5-EED560CA3CD6}" srcOrd="0" destOrd="0" presId="urn:microsoft.com/office/officeart/2005/8/layout/cycle4"/>
    <dgm:cxn modelId="{89109EEE-8AFD-4F75-9368-E950BED5E76C}" type="presParOf" srcId="{9AAD7FC1-6158-40C1-9EB8-AE6128BE5C57}" destId="{41D2E8A3-A6F5-4806-8008-6FD81597769B}" srcOrd="1" destOrd="0" presId="urn:microsoft.com/office/officeart/2005/8/layout/cycle4"/>
    <dgm:cxn modelId="{E03EA9A4-388F-4DF6-BF7D-DEA3996A6431}" type="presParOf" srcId="{C2041929-0CB5-4FE4-A62D-D7C59BE76CFD}" destId="{8681A391-1855-448B-B97E-6407303AA980}" srcOrd="1" destOrd="0" presId="urn:microsoft.com/office/officeart/2005/8/layout/cycle4"/>
    <dgm:cxn modelId="{836C7943-9020-4641-A9F2-6986A838249E}" type="presParOf" srcId="{8681A391-1855-448B-B97E-6407303AA980}" destId="{0595A43D-0D0D-40CF-A231-E9C3E96EFF0C}" srcOrd="0" destOrd="0" presId="urn:microsoft.com/office/officeart/2005/8/layout/cycle4"/>
    <dgm:cxn modelId="{C19C9FA1-FF51-449C-977E-62030AB37143}" type="presParOf" srcId="{8681A391-1855-448B-B97E-6407303AA980}" destId="{64DDCB67-2A6E-471B-804B-A24FF7346E36}" srcOrd="1" destOrd="0" presId="urn:microsoft.com/office/officeart/2005/8/layout/cycle4"/>
    <dgm:cxn modelId="{D6DE5784-DA68-4CCF-8C91-B08ADF18A15D}" type="presParOf" srcId="{C2041929-0CB5-4FE4-A62D-D7C59BE76CFD}" destId="{4D706D05-911C-4F09-A21E-F8B0F744E004}" srcOrd="2" destOrd="0" presId="urn:microsoft.com/office/officeart/2005/8/layout/cycle4"/>
    <dgm:cxn modelId="{C3D9BB40-9370-449C-ADB3-90BD6016F6CF}" type="presParOf" srcId="{4D706D05-911C-4F09-A21E-F8B0F744E004}" destId="{23E24100-4A43-44D7-81EA-80F457CD2E91}" srcOrd="0" destOrd="0" presId="urn:microsoft.com/office/officeart/2005/8/layout/cycle4"/>
    <dgm:cxn modelId="{9FC01D17-DABF-4146-B43F-99E27BC4AF50}" type="presParOf" srcId="{4D706D05-911C-4F09-A21E-F8B0F744E004}" destId="{A7A2E2AC-C427-4DC7-954D-1A722E3D600F}" srcOrd="1" destOrd="0" presId="urn:microsoft.com/office/officeart/2005/8/layout/cycle4"/>
    <dgm:cxn modelId="{30418217-F4AF-4948-AA52-F9791A428116}" type="presParOf" srcId="{C2041929-0CB5-4FE4-A62D-D7C59BE76CFD}" destId="{04BFDC65-8D08-40B3-B42F-F7BD487E9A95}" srcOrd="3" destOrd="0" presId="urn:microsoft.com/office/officeart/2005/8/layout/cycle4"/>
    <dgm:cxn modelId="{4CA29872-9B67-491E-A999-961EB33BC18D}" type="presParOf" srcId="{04BFDC65-8D08-40B3-B42F-F7BD487E9A95}" destId="{5961EF2B-4FB8-4441-A608-2EE306ADE992}" srcOrd="0" destOrd="0" presId="urn:microsoft.com/office/officeart/2005/8/layout/cycle4"/>
    <dgm:cxn modelId="{3D3D9E35-10AC-4435-9A70-0B529B2B52A7}" type="presParOf" srcId="{04BFDC65-8D08-40B3-B42F-F7BD487E9A95}" destId="{FD6FACC1-E8AB-4536-AE13-6D6A71ABBBA3}" srcOrd="1" destOrd="0" presId="urn:microsoft.com/office/officeart/2005/8/layout/cycle4"/>
    <dgm:cxn modelId="{76A8C45D-AEF4-4C7E-AADC-F44717EE5E1A}" type="presParOf" srcId="{C2041929-0CB5-4FE4-A62D-D7C59BE76CFD}" destId="{CC70E9C2-6FC4-4CA3-9D7A-1D0490BC4681}" srcOrd="4" destOrd="0" presId="urn:microsoft.com/office/officeart/2005/8/layout/cycle4"/>
    <dgm:cxn modelId="{4C972C7B-B318-4701-A2C8-F3991F400456}" type="presParOf" srcId="{2DEC79F8-CD9A-417B-AF9B-5F8F1334D046}" destId="{B34FA053-1E13-4FBB-978C-8AC142C0D840}" srcOrd="1" destOrd="0" presId="urn:microsoft.com/office/officeart/2005/8/layout/cycle4"/>
    <dgm:cxn modelId="{D438267E-362D-4313-886C-173F04A0AF61}" type="presParOf" srcId="{B34FA053-1E13-4FBB-978C-8AC142C0D840}" destId="{0F1731EB-0E76-44A1-9BE6-A580D783A7AC}" srcOrd="0" destOrd="0" presId="urn:microsoft.com/office/officeart/2005/8/layout/cycle4"/>
    <dgm:cxn modelId="{A5D9A98E-6E8E-4912-BF96-9078C46D36C7}" type="presParOf" srcId="{B34FA053-1E13-4FBB-978C-8AC142C0D840}" destId="{B30762A0-FEB5-4974-B7BF-E7261C4238D7}" srcOrd="1" destOrd="0" presId="urn:microsoft.com/office/officeart/2005/8/layout/cycle4"/>
    <dgm:cxn modelId="{EEBA9187-E456-4742-9FB0-A09AEE056521}" type="presParOf" srcId="{B34FA053-1E13-4FBB-978C-8AC142C0D840}" destId="{32FE678E-1122-44F3-9B52-42A027D90735}" srcOrd="2" destOrd="0" presId="urn:microsoft.com/office/officeart/2005/8/layout/cycle4"/>
    <dgm:cxn modelId="{0064B120-0288-469D-BAD7-BFDD0AD2801C}" type="presParOf" srcId="{B34FA053-1E13-4FBB-978C-8AC142C0D840}" destId="{25D7E970-0183-434B-9BD0-97B1F2C8F375}" srcOrd="3" destOrd="0" presId="urn:microsoft.com/office/officeart/2005/8/layout/cycle4"/>
    <dgm:cxn modelId="{D5B38CEE-7F52-471C-91E0-4119968273AA}" type="presParOf" srcId="{B34FA053-1E13-4FBB-978C-8AC142C0D840}" destId="{E2615D9B-1CF1-41B1-A685-7BC856C2AC47}" srcOrd="4" destOrd="0" presId="urn:microsoft.com/office/officeart/2005/8/layout/cycle4"/>
    <dgm:cxn modelId="{54E25E49-F2D7-4629-9CFA-0D264446ED45}" type="presParOf" srcId="{2DEC79F8-CD9A-417B-AF9B-5F8F1334D046}" destId="{354E3EA0-0175-472E-B51D-26DF8F324CF1}" srcOrd="2" destOrd="0" presId="urn:microsoft.com/office/officeart/2005/8/layout/cycle4"/>
    <dgm:cxn modelId="{DA2E7D5E-B09F-48A7-A748-6B6BEA9108FF}" type="presParOf" srcId="{2DEC79F8-CD9A-417B-AF9B-5F8F1334D046}" destId="{29C9E779-CF49-455D-A11C-E97C9A11739F}" srcOrd="3" destOrd="0" presId="urn:microsoft.com/office/officeart/2005/8/layout/cycle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A6C61-719C-48BF-A88D-B73B69DCBC06}">
      <dsp:nvSpPr>
        <dsp:cNvPr id="0" name=""/>
        <dsp:cNvSpPr/>
      </dsp:nvSpPr>
      <dsp:spPr>
        <a:xfrm>
          <a:off x="0" y="84422"/>
          <a:ext cx="3987256" cy="491812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Ran 52 pupil  group sessions with Teaching Assistants</a:t>
          </a:r>
        </a:p>
        <a:p>
          <a:pPr marL="0" lvl="0" indent="0" algn="ctr" defTabSz="533400">
            <a:lnSpc>
              <a:spcPct val="90000"/>
            </a:lnSpc>
            <a:spcBef>
              <a:spcPct val="0"/>
            </a:spcBef>
            <a:spcAft>
              <a:spcPct val="35000"/>
            </a:spcAft>
            <a:buNone/>
          </a:pPr>
          <a:endParaRPr lang="en-GB" sz="1200" kern="1200" dirty="0">
            <a:latin typeface="Arial" panose="020B0604020202020204" pitchFamily="34" charset="0"/>
            <a:cs typeface="Arial" panose="020B0604020202020204" pitchFamily="34" charset="0"/>
          </a:endParaRPr>
        </a:p>
      </dsp:txBody>
      <dsp:txXfrm>
        <a:off x="1436209" y="330328"/>
        <a:ext cx="1114836" cy="737718"/>
      </dsp:txXfrm>
    </dsp:sp>
    <dsp:sp modelId="{C6759449-51B9-4FD6-9B56-FE63D32367D1}">
      <dsp:nvSpPr>
        <dsp:cNvPr id="0" name=""/>
        <dsp:cNvSpPr/>
      </dsp:nvSpPr>
      <dsp:spPr>
        <a:xfrm>
          <a:off x="53253" y="1268270"/>
          <a:ext cx="3833156" cy="327931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41 Bespoke 1:1 staff mentoring</a:t>
          </a:r>
        </a:p>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sessions</a:t>
          </a:r>
        </a:p>
      </dsp:txBody>
      <dsp:txXfrm>
        <a:off x="1299987" y="1465029"/>
        <a:ext cx="1339688" cy="590275"/>
      </dsp:txXfrm>
    </dsp:sp>
    <dsp:sp modelId="{0F8A1EA7-6496-4922-8385-AD5D8ABEC7D9}">
      <dsp:nvSpPr>
        <dsp:cNvPr id="0" name=""/>
        <dsp:cNvSpPr/>
      </dsp:nvSpPr>
      <dsp:spPr>
        <a:xfrm>
          <a:off x="477725" y="2220160"/>
          <a:ext cx="2992044" cy="222027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endParaRPr lang="en-GB" sz="1200" kern="1200" dirty="0">
            <a:latin typeface="Arial" panose="020B0604020202020204" pitchFamily="34" charset="0"/>
            <a:cs typeface="Arial" panose="020B0604020202020204" pitchFamily="34" charset="0"/>
          </a:endParaRPr>
        </a:p>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16 small group staff coaching / whole staff training</a:t>
          </a:r>
        </a:p>
        <a:p>
          <a:pPr marL="0" lvl="0" indent="0" algn="ctr" defTabSz="533400">
            <a:lnSpc>
              <a:spcPct val="90000"/>
            </a:lnSpc>
            <a:spcBef>
              <a:spcPct val="0"/>
            </a:spcBef>
            <a:spcAft>
              <a:spcPct val="35000"/>
            </a:spcAft>
            <a:buNone/>
          </a:pPr>
          <a:endParaRPr lang="en-GB" sz="1200" kern="1200" dirty="0">
            <a:latin typeface="Arial" panose="020B0604020202020204" pitchFamily="34" charset="0"/>
            <a:cs typeface="Arial" panose="020B0604020202020204" pitchFamily="34" charset="0"/>
          </a:endParaRPr>
        </a:p>
      </dsp:txBody>
      <dsp:txXfrm>
        <a:off x="1276601" y="2386680"/>
        <a:ext cx="1394292" cy="499561"/>
      </dsp:txXfrm>
    </dsp:sp>
    <dsp:sp modelId="{88B15AD4-DECD-4BC8-9A7C-9F855F807693}">
      <dsp:nvSpPr>
        <dsp:cNvPr id="0" name=""/>
        <dsp:cNvSpPr/>
      </dsp:nvSpPr>
      <dsp:spPr>
        <a:xfrm>
          <a:off x="1348218" y="3169768"/>
          <a:ext cx="1290818" cy="1076064"/>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bg1"/>
              </a:solidFill>
              <a:latin typeface="Arial" panose="020B0604020202020204" pitchFamily="34" charset="0"/>
              <a:cs typeface="Arial" panose="020B0604020202020204" pitchFamily="34" charset="0"/>
            </a:rPr>
            <a:t>6 Parent sessions</a:t>
          </a:r>
        </a:p>
        <a:p>
          <a:pPr marL="0" lvl="0" indent="0" algn="ctr" defTabSz="533400">
            <a:lnSpc>
              <a:spcPct val="90000"/>
            </a:lnSpc>
            <a:spcBef>
              <a:spcPct val="0"/>
            </a:spcBef>
            <a:spcAft>
              <a:spcPct val="35000"/>
            </a:spcAft>
            <a:buNone/>
          </a:pPr>
          <a:endParaRPr lang="en-GB" sz="1200" kern="1200" dirty="0">
            <a:solidFill>
              <a:schemeClr val="bg1"/>
            </a:solidFill>
            <a:latin typeface="Arial" panose="020B0604020202020204" pitchFamily="34" charset="0"/>
            <a:cs typeface="Arial" panose="020B0604020202020204" pitchFamily="34" charset="0"/>
          </a:endParaRPr>
        </a:p>
      </dsp:txBody>
      <dsp:txXfrm>
        <a:off x="1537254" y="3438785"/>
        <a:ext cx="912746" cy="5380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E24100-4A43-44D7-81EA-80F457CD2E91}">
      <dsp:nvSpPr>
        <dsp:cNvPr id="0" name=""/>
        <dsp:cNvSpPr/>
      </dsp:nvSpPr>
      <dsp:spPr>
        <a:xfrm>
          <a:off x="4369792" y="4937452"/>
          <a:ext cx="2362226" cy="32709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Collect data from SENCOs at the settings</a:t>
          </a: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Speak to parents about their thoughts and experiences</a:t>
          </a: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SLT project staff visit settings to carry out joint plan</a:t>
          </a:r>
        </a:p>
      </dsp:txBody>
      <dsp:txXfrm>
        <a:off x="5126891" y="5803626"/>
        <a:ext cx="1556696" cy="2356367"/>
      </dsp:txXfrm>
    </dsp:sp>
    <dsp:sp modelId="{5961EF2B-4FB8-4441-A608-2EE306ADE992}">
      <dsp:nvSpPr>
        <dsp:cNvPr id="0" name=""/>
        <dsp:cNvSpPr/>
      </dsp:nvSpPr>
      <dsp:spPr>
        <a:xfrm>
          <a:off x="227486" y="5014484"/>
          <a:ext cx="2590493" cy="33031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Analyse data collected</a:t>
          </a: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Compare cohort 1 and cohort 2 data &amp; comments</a:t>
          </a: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Analyse staff/pupil/parent feedback collected</a:t>
          </a: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Summarise learning &amp; outcomes</a:t>
          </a:r>
        </a:p>
      </dsp:txBody>
      <dsp:txXfrm>
        <a:off x="280597" y="5893381"/>
        <a:ext cx="1707123" cy="2371135"/>
      </dsp:txXfrm>
    </dsp:sp>
    <dsp:sp modelId="{0595A43D-0D0D-40CF-A231-E9C3E96EFF0C}">
      <dsp:nvSpPr>
        <dsp:cNvPr id="0" name=""/>
        <dsp:cNvSpPr/>
      </dsp:nvSpPr>
      <dsp:spPr>
        <a:xfrm>
          <a:off x="4317470" y="0"/>
          <a:ext cx="2428000" cy="28367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To develop bespoke packages of input for 8 settings in Spring term</a:t>
          </a: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To improve the Graduated response for children with SLCN within these settings</a:t>
          </a:r>
        </a:p>
      </dsp:txBody>
      <dsp:txXfrm>
        <a:off x="5095650" y="49780"/>
        <a:ext cx="1600040" cy="2027984"/>
      </dsp:txXfrm>
    </dsp:sp>
    <dsp:sp modelId="{601989B3-2B90-4B49-A2B5-EED560CA3CD6}">
      <dsp:nvSpPr>
        <dsp:cNvPr id="0" name=""/>
        <dsp:cNvSpPr/>
      </dsp:nvSpPr>
      <dsp:spPr>
        <a:xfrm>
          <a:off x="295127" y="0"/>
          <a:ext cx="2613069" cy="27453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What has changed as a result of our input?</a:t>
          </a: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What have we learnt as a service?</a:t>
          </a:r>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What can we share with Education as well as health regarding the project?</a:t>
          </a:r>
        </a:p>
      </dsp:txBody>
      <dsp:txXfrm>
        <a:off x="348701" y="53574"/>
        <a:ext cx="1722000" cy="1951848"/>
      </dsp:txXfrm>
    </dsp:sp>
    <dsp:sp modelId="{0F1731EB-0E76-44A1-9BE6-A580D783A7AC}">
      <dsp:nvSpPr>
        <dsp:cNvPr id="0" name=""/>
        <dsp:cNvSpPr/>
      </dsp:nvSpPr>
      <dsp:spPr>
        <a:xfrm>
          <a:off x="1280798" y="1995701"/>
          <a:ext cx="2196271" cy="219627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GB" sz="3500" kern="1200" dirty="0"/>
            <a:t>Act</a:t>
          </a:r>
        </a:p>
      </dsp:txBody>
      <dsp:txXfrm>
        <a:off x="1924071" y="2638974"/>
        <a:ext cx="1552998" cy="1552998"/>
      </dsp:txXfrm>
    </dsp:sp>
    <dsp:sp modelId="{B30762A0-FEB5-4974-B7BF-E7261C4238D7}">
      <dsp:nvSpPr>
        <dsp:cNvPr id="0" name=""/>
        <dsp:cNvSpPr/>
      </dsp:nvSpPr>
      <dsp:spPr>
        <a:xfrm rot="5400000">
          <a:off x="3662741" y="1995701"/>
          <a:ext cx="2196271" cy="219627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GB" sz="3500" kern="1200" dirty="0"/>
            <a:t>Plan</a:t>
          </a:r>
        </a:p>
      </dsp:txBody>
      <dsp:txXfrm rot="-5400000">
        <a:off x="3662741" y="2638974"/>
        <a:ext cx="1552998" cy="1552998"/>
      </dsp:txXfrm>
    </dsp:sp>
    <dsp:sp modelId="{32FE678E-1122-44F3-9B52-42A027D90735}">
      <dsp:nvSpPr>
        <dsp:cNvPr id="0" name=""/>
        <dsp:cNvSpPr/>
      </dsp:nvSpPr>
      <dsp:spPr>
        <a:xfrm rot="10800000">
          <a:off x="3662741" y="4318783"/>
          <a:ext cx="2196271" cy="219627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GB" sz="3500" kern="1200" dirty="0"/>
            <a:t>Do</a:t>
          </a:r>
        </a:p>
      </dsp:txBody>
      <dsp:txXfrm rot="10800000">
        <a:off x="3662741" y="4318783"/>
        <a:ext cx="1552998" cy="1552998"/>
      </dsp:txXfrm>
    </dsp:sp>
    <dsp:sp modelId="{25D7E970-0183-434B-9BD0-97B1F2C8F375}">
      <dsp:nvSpPr>
        <dsp:cNvPr id="0" name=""/>
        <dsp:cNvSpPr/>
      </dsp:nvSpPr>
      <dsp:spPr>
        <a:xfrm rot="16200000">
          <a:off x="1301992" y="4318783"/>
          <a:ext cx="2196271" cy="219627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GB" sz="3500" kern="1200" dirty="0"/>
            <a:t>Study</a:t>
          </a:r>
        </a:p>
      </dsp:txBody>
      <dsp:txXfrm rot="5400000">
        <a:off x="1945265" y="4318783"/>
        <a:ext cx="1552998" cy="1552998"/>
      </dsp:txXfrm>
    </dsp:sp>
    <dsp:sp modelId="{354E3EA0-0175-472E-B51D-26DF8F324CF1}">
      <dsp:nvSpPr>
        <dsp:cNvPr id="0" name=""/>
        <dsp:cNvSpPr/>
      </dsp:nvSpPr>
      <dsp:spPr>
        <a:xfrm>
          <a:off x="3182694" y="3685219"/>
          <a:ext cx="832026" cy="784883"/>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C9E779-CF49-455D-A11C-E97C9A11739F}">
      <dsp:nvSpPr>
        <dsp:cNvPr id="0" name=""/>
        <dsp:cNvSpPr/>
      </dsp:nvSpPr>
      <dsp:spPr>
        <a:xfrm rot="10800000">
          <a:off x="3240355" y="4037204"/>
          <a:ext cx="758304" cy="659388"/>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0.78283</cdr:x>
      <cdr:y>0.19687</cdr:y>
    </cdr:from>
    <cdr:to>
      <cdr:x>0.92072</cdr:x>
      <cdr:y>0.58912</cdr:y>
    </cdr:to>
    <cdr:sp macro="" textlink="">
      <cdr:nvSpPr>
        <cdr:cNvPr id="2" name="TextBox 1">
          <a:extLst xmlns:a="http://schemas.openxmlformats.org/drawingml/2006/main">
            <a:ext uri="{FF2B5EF4-FFF2-40B4-BE49-F238E27FC236}">
              <a16:creationId xmlns:a16="http://schemas.microsoft.com/office/drawing/2014/main" id="{C09F7290-BB71-4191-92B3-A4FC42740B8D}"/>
            </a:ext>
          </a:extLst>
        </cdr:cNvPr>
        <cdr:cNvSpPr txBox="1"/>
      </cdr:nvSpPr>
      <cdr:spPr>
        <a:xfrm xmlns:a="http://schemas.openxmlformats.org/drawingml/2006/main">
          <a:off x="5191410" y="45893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2B0B30E3-E43C-4537-A828-0E257B884ABA}" type="datetimeFigureOut">
              <a:rPr lang="en-GB" smtClean="0"/>
              <a:t>25/01/2023</a:t>
            </a:fld>
            <a:endParaRPr lang="en-GB" dirty="0"/>
          </a:p>
        </p:txBody>
      </p:sp>
      <p:sp>
        <p:nvSpPr>
          <p:cNvPr id="4" name="Slide Image Placeholder 3"/>
          <p:cNvSpPr>
            <a:spLocks noGrp="1" noRot="1" noChangeAspect="1"/>
          </p:cNvSpPr>
          <p:nvPr>
            <p:ph type="sldImg" idx="2"/>
          </p:nvPr>
        </p:nvSpPr>
        <p:spPr>
          <a:xfrm>
            <a:off x="2176463" y="1241425"/>
            <a:ext cx="2316162"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41BCC9F3-F3C5-4163-A703-BB8C375CDF88}" type="slidenum">
              <a:rPr lang="en-GB" smtClean="0"/>
              <a:t>‹#›</a:t>
            </a:fld>
            <a:endParaRPr lang="en-GB" dirty="0"/>
          </a:p>
        </p:txBody>
      </p:sp>
    </p:spTree>
    <p:extLst>
      <p:ext uri="{BB962C8B-B14F-4D97-AF65-F5344CB8AC3E}">
        <p14:creationId xmlns:p14="http://schemas.microsoft.com/office/powerpoint/2010/main" val="1390639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0B0C0C"/>
                </a:solidFill>
                <a:effectLst/>
                <a:latin typeface="GDS Transport"/>
              </a:rPr>
              <a:t>“over the course of study, teaching is designed to help learners to remember in the long term the content they have been taught and to integrate new knowledge into larger concepts”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0B0C0C"/>
                </a:solidFill>
                <a:effectLst/>
                <a:latin typeface="GDS Transport"/>
              </a:rPr>
              <a:t>“leaders take on or construct a curriculum that is ambitious and designed to give all learners, particularly the most disadvantaged and those with special educational needs and/or disabilities (SEND) or high needs, the knowledge and cultural capital they need to succeed in life”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0B0C0C"/>
              </a:solidFill>
              <a:effectLst/>
              <a:latin typeface="GDS Transport"/>
            </a:endParaRPr>
          </a:p>
          <a:p>
            <a:endParaRPr lang="en-GB" dirty="0"/>
          </a:p>
        </p:txBody>
      </p:sp>
      <p:sp>
        <p:nvSpPr>
          <p:cNvPr id="4" name="Slide Number Placeholder 3"/>
          <p:cNvSpPr>
            <a:spLocks noGrp="1"/>
          </p:cNvSpPr>
          <p:nvPr>
            <p:ph type="sldNum" sz="quarter" idx="5"/>
          </p:nvPr>
        </p:nvSpPr>
        <p:spPr/>
        <p:txBody>
          <a:bodyPr/>
          <a:lstStyle/>
          <a:p>
            <a:fld id="{41BCC9F3-F3C5-4163-A703-BB8C375CDF88}" type="slidenum">
              <a:rPr lang="en-GB" smtClean="0"/>
              <a:t>1</a:t>
            </a:fld>
            <a:endParaRPr lang="en-GB" dirty="0"/>
          </a:p>
        </p:txBody>
      </p:sp>
    </p:spTree>
    <p:extLst>
      <p:ext uri="{BB962C8B-B14F-4D97-AF65-F5344CB8AC3E}">
        <p14:creationId xmlns:p14="http://schemas.microsoft.com/office/powerpoint/2010/main" val="405295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0B0C0C"/>
              </a:solidFill>
              <a:effectLst/>
              <a:latin typeface="GDS Transport"/>
            </a:endParaRPr>
          </a:p>
          <a:p>
            <a:endParaRPr lang="en-GB" dirty="0"/>
          </a:p>
        </p:txBody>
      </p:sp>
      <p:sp>
        <p:nvSpPr>
          <p:cNvPr id="4" name="Slide Number Placeholder 3"/>
          <p:cNvSpPr>
            <a:spLocks noGrp="1"/>
          </p:cNvSpPr>
          <p:nvPr>
            <p:ph type="sldNum" sz="quarter" idx="5"/>
          </p:nvPr>
        </p:nvSpPr>
        <p:spPr/>
        <p:txBody>
          <a:bodyPr/>
          <a:lstStyle/>
          <a:p>
            <a:fld id="{41BCC9F3-F3C5-4163-A703-BB8C375CDF88}" type="slidenum">
              <a:rPr lang="en-GB" smtClean="0"/>
              <a:t>2</a:t>
            </a:fld>
            <a:endParaRPr lang="en-GB" dirty="0"/>
          </a:p>
        </p:txBody>
      </p:sp>
    </p:spTree>
    <p:extLst>
      <p:ext uri="{BB962C8B-B14F-4D97-AF65-F5344CB8AC3E}">
        <p14:creationId xmlns:p14="http://schemas.microsoft.com/office/powerpoint/2010/main" val="964186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0B0C0C"/>
              </a:solidFill>
              <a:effectLst/>
              <a:latin typeface="GDS Transport"/>
            </a:endParaRPr>
          </a:p>
          <a:p>
            <a:endParaRPr lang="en-GB" dirty="0"/>
          </a:p>
        </p:txBody>
      </p:sp>
      <p:sp>
        <p:nvSpPr>
          <p:cNvPr id="4" name="Slide Number Placeholder 3"/>
          <p:cNvSpPr>
            <a:spLocks noGrp="1"/>
          </p:cNvSpPr>
          <p:nvPr>
            <p:ph type="sldNum" sz="quarter" idx="5"/>
          </p:nvPr>
        </p:nvSpPr>
        <p:spPr/>
        <p:txBody>
          <a:bodyPr/>
          <a:lstStyle/>
          <a:p>
            <a:fld id="{41BCC9F3-F3C5-4163-A703-BB8C375CDF88}" type="slidenum">
              <a:rPr lang="en-GB" smtClean="0"/>
              <a:t>3</a:t>
            </a:fld>
            <a:endParaRPr lang="en-GB" dirty="0"/>
          </a:p>
        </p:txBody>
      </p:sp>
    </p:spTree>
    <p:extLst>
      <p:ext uri="{BB962C8B-B14F-4D97-AF65-F5344CB8AC3E}">
        <p14:creationId xmlns:p14="http://schemas.microsoft.com/office/powerpoint/2010/main" val="300745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0B0C0C"/>
              </a:solidFill>
              <a:effectLst/>
              <a:latin typeface="GDS Transport"/>
            </a:endParaRPr>
          </a:p>
          <a:p>
            <a:endParaRPr lang="en-GB" dirty="0"/>
          </a:p>
        </p:txBody>
      </p:sp>
      <p:sp>
        <p:nvSpPr>
          <p:cNvPr id="4" name="Slide Number Placeholder 3"/>
          <p:cNvSpPr>
            <a:spLocks noGrp="1"/>
          </p:cNvSpPr>
          <p:nvPr>
            <p:ph type="sldNum" sz="quarter" idx="5"/>
          </p:nvPr>
        </p:nvSpPr>
        <p:spPr/>
        <p:txBody>
          <a:bodyPr/>
          <a:lstStyle/>
          <a:p>
            <a:fld id="{41BCC9F3-F3C5-4163-A703-BB8C375CDF88}" type="slidenum">
              <a:rPr lang="en-GB" smtClean="0"/>
              <a:t>4</a:t>
            </a:fld>
            <a:endParaRPr lang="en-GB" dirty="0"/>
          </a:p>
        </p:txBody>
      </p:sp>
    </p:spTree>
    <p:extLst>
      <p:ext uri="{BB962C8B-B14F-4D97-AF65-F5344CB8AC3E}">
        <p14:creationId xmlns:p14="http://schemas.microsoft.com/office/powerpoint/2010/main" val="2172788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82824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2257457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47272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1038365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145918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36501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987562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114296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167693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3163817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49434-AAB6-41CB-8A96-442A93DAA660}" type="datetimeFigureOut">
              <a:rPr lang="en-GB" smtClean="0"/>
              <a:t>25/01/2023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7F0AD9-49D1-4C88-91E5-FBB7AFABC380}" type="slidenum">
              <a:rPr lang="en-GB" smtClean="0"/>
              <a:t>‹#›</a:t>
            </a:fld>
            <a:endParaRPr lang="en-GB" dirty="0"/>
          </a:p>
        </p:txBody>
      </p:sp>
    </p:spTree>
    <p:extLst>
      <p:ext uri="{BB962C8B-B14F-4D97-AF65-F5344CB8AC3E}">
        <p14:creationId xmlns:p14="http://schemas.microsoft.com/office/powerpoint/2010/main" val="275781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7E49434-AAB6-41CB-8A96-442A93DAA660}" type="datetimeFigureOut">
              <a:rPr lang="en-GB" smtClean="0"/>
              <a:t>25/01/2023</a:t>
            </a:fld>
            <a:endParaRPr lang="en-GB" dirty="0"/>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17F0AD9-49D1-4C88-91E5-FBB7AFABC380}" type="slidenum">
              <a:rPr lang="en-GB" smtClean="0"/>
              <a:t>‹#›</a:t>
            </a:fld>
            <a:endParaRPr lang="en-GB" dirty="0"/>
          </a:p>
        </p:txBody>
      </p:sp>
    </p:spTree>
    <p:extLst>
      <p:ext uri="{BB962C8B-B14F-4D97-AF65-F5344CB8AC3E}">
        <p14:creationId xmlns:p14="http://schemas.microsoft.com/office/powerpoint/2010/main" val="2816845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chart" Target="../charts/chart1.xml"/><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6" name="Rounded Rectangle 105"/>
          <p:cNvSpPr/>
          <p:nvPr/>
        </p:nvSpPr>
        <p:spPr>
          <a:xfrm>
            <a:off x="3795718" y="2799430"/>
            <a:ext cx="2937860" cy="1786425"/>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15000"/>
              </a:lnSpc>
              <a:buFont typeface="Symbol" panose="05050102010706020507" pitchFamily="18" charset="2"/>
              <a:buChar char=""/>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Interventions linked to curriculum topic</a:t>
            </a:r>
          </a:p>
          <a:p>
            <a:pPr marL="342900" lvl="0" indent="-342900">
              <a:lnSpc>
                <a:spcPct val="115000"/>
              </a:lnSpc>
              <a:spcAft>
                <a:spcPts val="1000"/>
              </a:spcAft>
              <a:buFont typeface="Symbol" panose="05050102010706020507" pitchFamily="18" charset="2"/>
              <a:buChar char=""/>
            </a:pP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E</a:t>
            </a: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ffective use of existing resources within school</a:t>
            </a:r>
          </a:p>
        </p:txBody>
      </p:sp>
      <p:sp>
        <p:nvSpPr>
          <p:cNvPr id="4" name="Arrow: Right 3">
            <a:extLst>
              <a:ext uri="{FF2B5EF4-FFF2-40B4-BE49-F238E27FC236}">
                <a16:creationId xmlns:a16="http://schemas.microsoft.com/office/drawing/2014/main" id="{D18E5A77-C5DD-4EA9-B879-D97F6BEE6B12}"/>
              </a:ext>
            </a:extLst>
          </p:cNvPr>
          <p:cNvSpPr/>
          <p:nvPr/>
        </p:nvSpPr>
        <p:spPr>
          <a:xfrm>
            <a:off x="100909" y="2692446"/>
            <a:ext cx="3832147" cy="1849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5" name="Group 4">
            <a:extLst>
              <a:ext uri="{FF2B5EF4-FFF2-40B4-BE49-F238E27FC236}">
                <a16:creationId xmlns:a16="http://schemas.microsoft.com/office/drawing/2014/main" id="{1EF34397-EFF6-4838-9A27-6067449F4560}"/>
              </a:ext>
            </a:extLst>
          </p:cNvPr>
          <p:cNvGrpSpPr/>
          <p:nvPr/>
        </p:nvGrpSpPr>
        <p:grpSpPr>
          <a:xfrm>
            <a:off x="0" y="-16980"/>
            <a:ext cx="6810341" cy="1069194"/>
            <a:chOff x="-186523" y="8532258"/>
            <a:chExt cx="7196921" cy="1453940"/>
          </a:xfrm>
        </p:grpSpPr>
        <p:sp>
          <p:nvSpPr>
            <p:cNvPr id="27" name="Rectangle 26"/>
            <p:cNvSpPr/>
            <p:nvPr/>
          </p:nvSpPr>
          <p:spPr>
            <a:xfrm>
              <a:off x="-186523" y="8532258"/>
              <a:ext cx="7196921" cy="145394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TextBox 27"/>
            <p:cNvSpPr txBox="1"/>
            <p:nvPr/>
          </p:nvSpPr>
          <p:spPr>
            <a:xfrm>
              <a:off x="77437" y="8647783"/>
              <a:ext cx="6851841" cy="840774"/>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Speech, Language and Communication </a:t>
              </a:r>
            </a:p>
            <a:p>
              <a:r>
                <a:rPr lang="en-GB" b="1" dirty="0">
                  <a:latin typeface="Arial" panose="020B0604020202020204" pitchFamily="34" charset="0"/>
                  <a:cs typeface="Arial" panose="020B0604020202020204" pitchFamily="34" charset="0"/>
                </a:rPr>
                <a:t>(SLCN) Graduated Response</a:t>
              </a:r>
            </a:p>
          </p:txBody>
        </p:sp>
        <p:sp>
          <p:nvSpPr>
            <p:cNvPr id="29" name="TextBox 28"/>
            <p:cNvSpPr txBox="1"/>
            <p:nvPr/>
          </p:nvSpPr>
          <p:spPr>
            <a:xfrm>
              <a:off x="57708" y="9449289"/>
              <a:ext cx="6911280" cy="502235"/>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Interim Report January 2023</a:t>
              </a:r>
            </a:p>
          </p:txBody>
        </p:sp>
        <p:pic>
          <p:nvPicPr>
            <p:cNvPr id="58" name="Picture 8" descr="https://my.dchs.nhs.uk/Portals/0/Repository/Teams/Communications%20and%20Engagement/Branding/DCHS%20logo/Derbyshire%20Community%20Health%20Services%20NHS%20Foundation%20Trust%20RGB%20WHITE.png?ver=2018-11-30-134907-107&amp;timestamp=15796861856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0037" y="8579650"/>
              <a:ext cx="2691809" cy="13612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ounded Rectangle 1"/>
          <p:cNvSpPr/>
          <p:nvPr/>
        </p:nvSpPr>
        <p:spPr>
          <a:xfrm>
            <a:off x="3764213" y="1133699"/>
            <a:ext cx="2950469" cy="1525399"/>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15000"/>
              </a:lnSpc>
              <a:buFont typeface="Symbol" panose="05050102010706020507" pitchFamily="18" charset="2"/>
              <a:buChar char=""/>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Real time coaching, joint planning, mentoring </a:t>
            </a:r>
          </a:p>
          <a:p>
            <a:pPr marL="342900" lvl="0" indent="-342900">
              <a:lnSpc>
                <a:spcPct val="115000"/>
              </a:lnSpc>
              <a:spcAft>
                <a:spcPts val="1000"/>
              </a:spcAft>
              <a:buFont typeface="Symbol" panose="05050102010706020507" pitchFamily="18" charset="2"/>
              <a:buChar char=""/>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Skill sharing between staff</a:t>
            </a:r>
          </a:p>
        </p:txBody>
      </p:sp>
      <p:sp>
        <p:nvSpPr>
          <p:cNvPr id="107" name="Rounded Rectangle 106"/>
          <p:cNvSpPr/>
          <p:nvPr/>
        </p:nvSpPr>
        <p:spPr>
          <a:xfrm>
            <a:off x="3789040" y="6982739"/>
            <a:ext cx="2925642" cy="1854417"/>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15000"/>
              </a:lnSpc>
              <a:buFont typeface="Symbol" panose="05050102010706020507" pitchFamily="18" charset="2"/>
              <a:buChar char=""/>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Linking up with local Parent support group</a:t>
            </a:r>
          </a:p>
          <a:p>
            <a:pPr marL="342900" lvl="0" indent="-342900">
              <a:lnSpc>
                <a:spcPct val="115000"/>
              </a:lnSpc>
              <a:buFont typeface="Symbol" panose="05050102010706020507" pitchFamily="18" charset="2"/>
              <a:buChar char=""/>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Establishing parent network within a school </a:t>
            </a:r>
          </a:p>
        </p:txBody>
      </p:sp>
      <p:grpSp>
        <p:nvGrpSpPr>
          <p:cNvPr id="57" name="Group 56"/>
          <p:cNvGrpSpPr/>
          <p:nvPr/>
        </p:nvGrpSpPr>
        <p:grpSpPr>
          <a:xfrm>
            <a:off x="-27709" y="9068619"/>
            <a:ext cx="6974957" cy="900645"/>
            <a:chOff x="-1" y="3044754"/>
            <a:chExt cx="6974957" cy="900645"/>
          </a:xfrm>
        </p:grpSpPr>
        <p:sp>
          <p:nvSpPr>
            <p:cNvPr id="59" name="Rectangle 58"/>
            <p:cNvSpPr/>
            <p:nvPr/>
          </p:nvSpPr>
          <p:spPr>
            <a:xfrm>
              <a:off x="-1" y="3044755"/>
              <a:ext cx="6857999" cy="9006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solidFill>
              </a:endParaRPr>
            </a:p>
          </p:txBody>
        </p:sp>
        <p:sp>
          <p:nvSpPr>
            <p:cNvPr id="60" name="TextBox 59"/>
            <p:cNvSpPr txBox="1"/>
            <p:nvPr/>
          </p:nvSpPr>
          <p:spPr>
            <a:xfrm>
              <a:off x="154743" y="3506419"/>
              <a:ext cx="4023850"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Speech &amp; Language Therapy</a:t>
              </a:r>
            </a:p>
          </p:txBody>
        </p:sp>
        <p:sp>
          <p:nvSpPr>
            <p:cNvPr id="61" name="TextBox 60"/>
            <p:cNvSpPr txBox="1"/>
            <p:nvPr/>
          </p:nvSpPr>
          <p:spPr>
            <a:xfrm>
              <a:off x="3899022" y="3044754"/>
              <a:ext cx="3075934" cy="615553"/>
            </a:xfrm>
            <a:prstGeom prst="rect">
              <a:avLst/>
            </a:prstGeom>
            <a:noFill/>
          </p:spPr>
          <p:txBody>
            <a:bodyPr wrap="square" rtlCol="0">
              <a:spAutoFit/>
            </a:bodyPr>
            <a:lstStyle/>
            <a:p>
              <a:endParaRPr lang="en-GB" sz="1600" dirty="0">
                <a:latin typeface="Arial" panose="020B0604020202020204" pitchFamily="34" charset="0"/>
                <a:cs typeface="Arial" panose="020B0604020202020204" pitchFamily="34" charset="0"/>
              </a:endParaRPr>
            </a:p>
            <a:p>
              <a:r>
                <a:rPr lang="en-GB" u="sng" dirty="0">
                  <a:solidFill>
                    <a:srgbClr val="0000FF"/>
                  </a:solidFill>
                  <a:latin typeface="Calibri" panose="020F0502020204030204" pitchFamily="34" charset="0"/>
                  <a:ea typeface="Calibri" panose="020F0502020204030204" pitchFamily="34" charset="0"/>
                </a:rPr>
                <a:t>dchst.sltheadoffice@nhs.net</a:t>
              </a:r>
              <a:endParaRPr lang="en-GB" sz="1600" dirty="0">
                <a:latin typeface="Arial" panose="020B0604020202020204" pitchFamily="34" charset="0"/>
                <a:cs typeface="Arial" panose="020B0604020202020204" pitchFamily="34" charset="0"/>
              </a:endParaRPr>
            </a:p>
          </p:txBody>
        </p:sp>
        <p:pic>
          <p:nvPicPr>
            <p:cNvPr id="62" name="Picture 28" descr="mail-1454731_64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55136" y="3298035"/>
              <a:ext cx="385595" cy="385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grpSp>
        <p:nvGrpSpPr>
          <p:cNvPr id="9" name="Group 8"/>
          <p:cNvGrpSpPr/>
          <p:nvPr/>
        </p:nvGrpSpPr>
        <p:grpSpPr>
          <a:xfrm>
            <a:off x="100908" y="1055766"/>
            <a:ext cx="3812115" cy="1549550"/>
            <a:chOff x="914784" y="1001645"/>
            <a:chExt cx="1739034" cy="1054535"/>
          </a:xfrm>
        </p:grpSpPr>
        <p:sp>
          <p:nvSpPr>
            <p:cNvPr id="65" name="Rectangle 42">
              <a:extLst>
                <a:ext uri="{FF2B5EF4-FFF2-40B4-BE49-F238E27FC236}">
                  <a16:creationId xmlns:a16="http://schemas.microsoft.com/office/drawing/2014/main" id="{D2CF12EF-6743-4B1B-94E6-A992A7F362A9}"/>
                </a:ext>
                <a:ext uri="{C183D7F6-B498-43B3-948B-1728B52AA6E4}">
                  <adec:decorative xmlns:adec="http://schemas.microsoft.com/office/drawing/2017/decorative" val="1"/>
                </a:ext>
              </a:extLst>
            </p:cNvPr>
            <p:cNvSpPr>
              <a:spLocks noChangeArrowheads="1"/>
            </p:cNvSpPr>
            <p:nvPr/>
          </p:nvSpPr>
          <p:spPr bwMode="auto">
            <a:xfrm>
              <a:off x="914784" y="1164090"/>
              <a:ext cx="1367559" cy="802533"/>
            </a:xfrm>
            <a:prstGeom prst="rect">
              <a:avLst/>
            </a:prstGeom>
            <a:solidFill>
              <a:schemeClr val="accent4"/>
            </a:solidFill>
            <a:ln>
              <a:noFill/>
            </a:ln>
          </p:spPr>
          <p:txBody>
            <a:bodyPr vert="horz" wrap="square" lIns="91440" tIns="45720" rIns="91440" bIns="45720" numCol="1" rtlCol="0" anchor="t" anchorCtr="0" compatLnSpc="1">
              <a:prstTxWarp prst="textNoShape">
                <a:avLst/>
              </a:prstTxWarp>
            </a:bodyPr>
            <a:lstStyle/>
            <a:p>
              <a:pPr rtl="0"/>
              <a:endParaRPr lang="en-GB" dirty="0"/>
            </a:p>
          </p:txBody>
        </p:sp>
        <p:sp>
          <p:nvSpPr>
            <p:cNvPr id="69" name="Freeform 43">
              <a:extLst>
                <a:ext uri="{FF2B5EF4-FFF2-40B4-BE49-F238E27FC236}">
                  <a16:creationId xmlns:a16="http://schemas.microsoft.com/office/drawing/2014/main" id="{C3215BC6-6682-4031-B355-680A37BC578B}"/>
                </a:ext>
                <a:ext uri="{C183D7F6-B498-43B3-948B-1728B52AA6E4}">
                  <adec:decorative xmlns:adec="http://schemas.microsoft.com/office/drawing/2017/decorative" val="1"/>
                </a:ext>
              </a:extLst>
            </p:cNvPr>
            <p:cNvSpPr>
              <a:spLocks/>
            </p:cNvSpPr>
            <p:nvPr/>
          </p:nvSpPr>
          <p:spPr bwMode="auto">
            <a:xfrm>
              <a:off x="2236305" y="1001645"/>
              <a:ext cx="417513" cy="1054535"/>
            </a:xfrm>
            <a:custGeom>
              <a:avLst/>
              <a:gdLst>
                <a:gd name="T0" fmla="*/ 263 w 263"/>
                <a:gd name="T1" fmla="*/ 260 h 520"/>
                <a:gd name="T2" fmla="*/ 0 w 263"/>
                <a:gd name="T3" fmla="*/ 520 h 520"/>
                <a:gd name="T4" fmla="*/ 0 w 263"/>
                <a:gd name="T5" fmla="*/ 0 h 520"/>
                <a:gd name="T6" fmla="*/ 263 w 263"/>
                <a:gd name="T7" fmla="*/ 260 h 520"/>
              </a:gdLst>
              <a:ahLst/>
              <a:cxnLst>
                <a:cxn ang="0">
                  <a:pos x="T0" y="T1"/>
                </a:cxn>
                <a:cxn ang="0">
                  <a:pos x="T2" y="T3"/>
                </a:cxn>
                <a:cxn ang="0">
                  <a:pos x="T4" y="T5"/>
                </a:cxn>
                <a:cxn ang="0">
                  <a:pos x="T6" y="T7"/>
                </a:cxn>
              </a:cxnLst>
              <a:rect l="0" t="0" r="r" b="b"/>
              <a:pathLst>
                <a:path w="263" h="520">
                  <a:moveTo>
                    <a:pt x="263" y="260"/>
                  </a:moveTo>
                  <a:lnTo>
                    <a:pt x="0" y="520"/>
                  </a:lnTo>
                  <a:lnTo>
                    <a:pt x="0" y="0"/>
                  </a:lnTo>
                  <a:lnTo>
                    <a:pt x="263" y="260"/>
                  </a:lnTo>
                  <a:close/>
                </a:path>
              </a:pathLst>
            </a:custGeom>
            <a:solidFill>
              <a:schemeClr val="accent4"/>
            </a:solidFill>
            <a:ln w="9525">
              <a:noFill/>
              <a:round/>
              <a:headEnd/>
              <a:tailEnd/>
            </a:ln>
          </p:spPr>
          <p:txBody>
            <a:bodyPr vert="horz" wrap="square" lIns="91440" tIns="45720" rIns="91440" bIns="45720" numCol="1" rtlCol="0" anchor="t" anchorCtr="0" compatLnSpc="1">
              <a:prstTxWarp prst="textNoShape">
                <a:avLst/>
              </a:prstTxWarp>
            </a:bodyPr>
            <a:lstStyle/>
            <a:p>
              <a:pPr rtl="0"/>
              <a:endParaRPr lang="en-GB" dirty="0"/>
            </a:p>
          </p:txBody>
        </p:sp>
      </p:grpSp>
      <p:sp>
        <p:nvSpPr>
          <p:cNvPr id="87" name="Rounded Rectangle 86"/>
          <p:cNvSpPr/>
          <p:nvPr/>
        </p:nvSpPr>
        <p:spPr>
          <a:xfrm>
            <a:off x="3789040" y="4759123"/>
            <a:ext cx="2969366" cy="2012722"/>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Embedding use of visuals to support learning and recall for children</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Disadvantaged/SEND pupils are supported to develop their communication skills</a:t>
            </a:r>
          </a:p>
        </p:txBody>
      </p:sp>
      <p:grpSp>
        <p:nvGrpSpPr>
          <p:cNvPr id="11" name="Group 10"/>
          <p:cNvGrpSpPr/>
          <p:nvPr/>
        </p:nvGrpSpPr>
        <p:grpSpPr>
          <a:xfrm>
            <a:off x="39167" y="4562514"/>
            <a:ext cx="3832147" cy="2376473"/>
            <a:chOff x="-2688852" y="2864768"/>
            <a:chExt cx="1822077" cy="835025"/>
          </a:xfrm>
        </p:grpSpPr>
        <p:sp>
          <p:nvSpPr>
            <p:cNvPr id="71" name="Freeform 47">
              <a:extLst>
                <a:ext uri="{FF2B5EF4-FFF2-40B4-BE49-F238E27FC236}">
                  <a16:creationId xmlns:a16="http://schemas.microsoft.com/office/drawing/2014/main" id="{02BE44E2-B3FE-4365-BC92-48F347A62631}"/>
                </a:ext>
                <a:ext uri="{C183D7F6-B498-43B3-948B-1728B52AA6E4}">
                  <adec:decorative xmlns:adec="http://schemas.microsoft.com/office/drawing/2017/decorative" val="1"/>
                </a:ext>
              </a:extLst>
            </p:cNvPr>
            <p:cNvSpPr>
              <a:spLocks/>
            </p:cNvSpPr>
            <p:nvPr/>
          </p:nvSpPr>
          <p:spPr bwMode="auto">
            <a:xfrm>
              <a:off x="-1295400" y="2867943"/>
              <a:ext cx="419100" cy="825500"/>
            </a:xfrm>
            <a:custGeom>
              <a:avLst/>
              <a:gdLst>
                <a:gd name="T0" fmla="*/ 264 w 264"/>
                <a:gd name="T1" fmla="*/ 260 h 520"/>
                <a:gd name="T2" fmla="*/ 0 w 264"/>
                <a:gd name="T3" fmla="*/ 520 h 520"/>
                <a:gd name="T4" fmla="*/ 0 w 264"/>
                <a:gd name="T5" fmla="*/ 0 h 520"/>
                <a:gd name="T6" fmla="*/ 264 w 264"/>
                <a:gd name="T7" fmla="*/ 260 h 520"/>
              </a:gdLst>
              <a:ahLst/>
              <a:cxnLst>
                <a:cxn ang="0">
                  <a:pos x="T0" y="T1"/>
                </a:cxn>
                <a:cxn ang="0">
                  <a:pos x="T2" y="T3"/>
                </a:cxn>
                <a:cxn ang="0">
                  <a:pos x="T4" y="T5"/>
                </a:cxn>
                <a:cxn ang="0">
                  <a:pos x="T6" y="T7"/>
                </a:cxn>
              </a:cxnLst>
              <a:rect l="0" t="0" r="r" b="b"/>
              <a:pathLst>
                <a:path w="264" h="520">
                  <a:moveTo>
                    <a:pt x="264" y="260"/>
                  </a:moveTo>
                  <a:lnTo>
                    <a:pt x="0" y="520"/>
                  </a:lnTo>
                  <a:lnTo>
                    <a:pt x="0" y="0"/>
                  </a:lnTo>
                  <a:lnTo>
                    <a:pt x="264" y="260"/>
                  </a:lnTo>
                  <a:close/>
                </a:path>
              </a:pathLst>
            </a:custGeom>
            <a:solidFill>
              <a:schemeClr val="accent2"/>
            </a:solidFill>
            <a:ln w="12700">
              <a:solidFill>
                <a:schemeClr val="bg1"/>
              </a:solidFill>
            </a:ln>
          </p:spPr>
          <p:txBody>
            <a:bodyPr vert="horz" wrap="square" lIns="91440" tIns="45720" rIns="91440" bIns="45720" numCol="1" rtlCol="0" anchor="t" anchorCtr="0" compatLnSpc="1">
              <a:prstTxWarp prst="textNoShape">
                <a:avLst/>
              </a:prstTxWarp>
            </a:bodyPr>
            <a:lstStyle/>
            <a:p>
              <a:pPr rtl="0"/>
              <a:endParaRPr lang="en-GB" dirty="0"/>
            </a:p>
          </p:txBody>
        </p:sp>
        <p:sp>
          <p:nvSpPr>
            <p:cNvPr id="72" name="Rectangle 46">
              <a:extLst>
                <a:ext uri="{FF2B5EF4-FFF2-40B4-BE49-F238E27FC236}">
                  <a16:creationId xmlns:a16="http://schemas.microsoft.com/office/drawing/2014/main" id="{BC82EBCE-B057-4908-A60C-79A8956F20C3}"/>
                </a:ext>
                <a:ext uri="{C183D7F6-B498-43B3-948B-1728B52AA6E4}">
                  <adec:decorative xmlns:adec="http://schemas.microsoft.com/office/drawing/2017/decorative" val="1"/>
                </a:ext>
              </a:extLst>
            </p:cNvPr>
            <p:cNvSpPr>
              <a:spLocks noChangeArrowheads="1"/>
            </p:cNvSpPr>
            <p:nvPr/>
          </p:nvSpPr>
          <p:spPr bwMode="auto">
            <a:xfrm>
              <a:off x="-2688852" y="3050505"/>
              <a:ext cx="1441078" cy="466725"/>
            </a:xfrm>
            <a:prstGeom prst="rect">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GB" dirty="0"/>
            </a:p>
          </p:txBody>
        </p:sp>
        <p:sp>
          <p:nvSpPr>
            <p:cNvPr id="82" name="Freeform 63">
              <a:extLst>
                <a:ext uri="{FF2B5EF4-FFF2-40B4-BE49-F238E27FC236}">
                  <a16:creationId xmlns:a16="http://schemas.microsoft.com/office/drawing/2014/main" id="{80CCC5BF-D065-4946-9B99-AD1CB082242B}"/>
                </a:ext>
                <a:ext uri="{C183D7F6-B498-43B3-948B-1728B52AA6E4}">
                  <adec:decorative xmlns:adec="http://schemas.microsoft.com/office/drawing/2017/decorative" val="1"/>
                </a:ext>
              </a:extLst>
            </p:cNvPr>
            <p:cNvSpPr>
              <a:spLocks/>
            </p:cNvSpPr>
            <p:nvPr/>
          </p:nvSpPr>
          <p:spPr bwMode="auto">
            <a:xfrm>
              <a:off x="-1298575" y="2864768"/>
              <a:ext cx="431800" cy="835025"/>
            </a:xfrm>
            <a:custGeom>
              <a:avLst/>
              <a:gdLst>
                <a:gd name="T0" fmla="*/ 0 w 272"/>
                <a:gd name="T1" fmla="*/ 6 h 526"/>
                <a:gd name="T2" fmla="*/ 260 w 272"/>
                <a:gd name="T3" fmla="*/ 264 h 526"/>
                <a:gd name="T4" fmla="*/ 0 w 272"/>
                <a:gd name="T5" fmla="*/ 520 h 526"/>
                <a:gd name="T6" fmla="*/ 4 w 272"/>
                <a:gd name="T7" fmla="*/ 526 h 526"/>
                <a:gd name="T8" fmla="*/ 272 w 272"/>
                <a:gd name="T9" fmla="*/ 264 h 526"/>
                <a:gd name="T10" fmla="*/ 4 w 272"/>
                <a:gd name="T11" fmla="*/ 0 h 526"/>
                <a:gd name="T12" fmla="*/ 0 w 272"/>
                <a:gd name="T13" fmla="*/ 6 h 526"/>
                <a:gd name="T14" fmla="*/ 0 w 272"/>
                <a:gd name="T15" fmla="*/ 6 h 5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526">
                  <a:moveTo>
                    <a:pt x="0" y="6"/>
                  </a:moveTo>
                  <a:lnTo>
                    <a:pt x="260" y="264"/>
                  </a:lnTo>
                  <a:lnTo>
                    <a:pt x="0" y="520"/>
                  </a:lnTo>
                  <a:lnTo>
                    <a:pt x="4" y="526"/>
                  </a:lnTo>
                  <a:lnTo>
                    <a:pt x="272" y="264"/>
                  </a:lnTo>
                  <a:lnTo>
                    <a:pt x="4" y="0"/>
                  </a:lnTo>
                  <a:lnTo>
                    <a:pt x="0" y="6"/>
                  </a:lnTo>
                  <a:lnTo>
                    <a:pt x="0" y="6"/>
                  </a:lnTo>
                  <a:close/>
                </a:path>
              </a:pathLst>
            </a:custGeom>
            <a:solidFill>
              <a:srgbClr val="FFFFFF"/>
            </a:solidFill>
            <a:ln w="9525">
              <a:noFill/>
              <a:round/>
              <a:headEnd/>
              <a:tailEnd/>
            </a:ln>
          </p:spPr>
          <p:txBody>
            <a:bodyPr vert="horz" wrap="square" lIns="91440" tIns="45720" rIns="91440" bIns="45720" numCol="1" rtlCol="0" anchor="t" anchorCtr="0" compatLnSpc="1">
              <a:prstTxWarp prst="textNoShape">
                <a:avLst/>
              </a:prstTxWarp>
            </a:bodyPr>
            <a:lstStyle/>
            <a:p>
              <a:pPr rtl="0"/>
              <a:endParaRPr lang="en-GB" dirty="0"/>
            </a:p>
          </p:txBody>
        </p:sp>
      </p:grpSp>
      <p:sp>
        <p:nvSpPr>
          <p:cNvPr id="42" name="Rectangle 41"/>
          <p:cNvSpPr/>
          <p:nvPr/>
        </p:nvSpPr>
        <p:spPr>
          <a:xfrm>
            <a:off x="-272814" y="3192388"/>
            <a:ext cx="3832147" cy="584775"/>
          </a:xfrm>
          <a:prstGeom prst="rect">
            <a:avLst/>
          </a:prstGeom>
        </p:spPr>
        <p:txBody>
          <a:bodyPr wrap="square">
            <a:spAutoFit/>
          </a:bodyPr>
          <a:lstStyle/>
          <a:p>
            <a:pPr algn="ctr"/>
            <a:r>
              <a:rPr lang="en-GB" sz="1600" b="1" dirty="0">
                <a:latin typeface="Arial" panose="020B0604020202020204" pitchFamily="34" charset="0"/>
                <a:ea typeface="Calibri" panose="020F0502020204030204" pitchFamily="34" charset="0"/>
                <a:cs typeface="Arial" panose="020B0604020202020204" pitchFamily="34" charset="0"/>
              </a:rPr>
              <a:t>A</a:t>
            </a:r>
            <a:r>
              <a:rPr lang="en-GB" sz="1600" b="1" dirty="0">
                <a:effectLst/>
                <a:latin typeface="Arial" panose="020B0604020202020204" pitchFamily="34" charset="0"/>
                <a:ea typeface="Calibri" panose="020F0502020204030204" pitchFamily="34" charset="0"/>
                <a:cs typeface="Arial" panose="020B0604020202020204" pitchFamily="34" charset="0"/>
              </a:rPr>
              <a:t>im 2: </a:t>
            </a:r>
            <a:r>
              <a:rPr lang="en-GB" sz="1600" dirty="0">
                <a:effectLst/>
                <a:latin typeface="Arial" panose="020B0604020202020204" pitchFamily="34" charset="0"/>
                <a:ea typeface="Calibri" panose="020F0502020204030204" pitchFamily="34" charset="0"/>
                <a:cs typeface="Arial" panose="020B0604020202020204" pitchFamily="34" charset="0"/>
              </a:rPr>
              <a:t>Support the learning</a:t>
            </a:r>
          </a:p>
          <a:p>
            <a:pPr algn="ctr"/>
            <a:r>
              <a:rPr lang="en-GB" sz="1600" dirty="0">
                <a:effectLst/>
                <a:latin typeface="Arial" panose="020B0604020202020204" pitchFamily="34" charset="0"/>
                <a:ea typeface="Calibri" panose="020F0502020204030204" pitchFamily="34" charset="0"/>
                <a:cs typeface="Arial" panose="020B0604020202020204" pitchFamily="34" charset="0"/>
              </a:rPr>
              <a:t>outcomes of children </a:t>
            </a:r>
          </a:p>
        </p:txBody>
      </p:sp>
      <p:sp>
        <p:nvSpPr>
          <p:cNvPr id="43" name="Rectangle 42"/>
          <p:cNvSpPr/>
          <p:nvPr/>
        </p:nvSpPr>
        <p:spPr>
          <a:xfrm>
            <a:off x="260648" y="1382801"/>
            <a:ext cx="3298685" cy="917687"/>
          </a:xfrm>
          <a:prstGeom prst="rect">
            <a:avLst/>
          </a:prstGeom>
        </p:spPr>
        <p:txBody>
          <a:bodyPr wrap="square">
            <a:spAutoFit/>
          </a:bodyPr>
          <a:lstStyle/>
          <a:p>
            <a:pPr lvl="0">
              <a:lnSpc>
                <a:spcPct val="115000"/>
              </a:lnSpc>
              <a:spcAft>
                <a:spcPts val="1000"/>
              </a:spcAft>
            </a:pPr>
            <a:r>
              <a:rPr lang="en-GB" sz="1600" b="1" dirty="0">
                <a:effectLst/>
                <a:latin typeface="Arial" panose="020B0604020202020204" pitchFamily="34" charset="0"/>
                <a:ea typeface="Calibri" panose="020F0502020204030204" pitchFamily="34" charset="0"/>
                <a:cs typeface="Arial" panose="020B0604020202020204" pitchFamily="34" charset="0"/>
              </a:rPr>
              <a:t>Aim 1: </a:t>
            </a:r>
            <a:r>
              <a:rPr lang="en-GB" sz="1600" dirty="0">
                <a:effectLst/>
                <a:latin typeface="Arial" panose="020B0604020202020204" pitchFamily="34" charset="0"/>
                <a:ea typeface="Calibri" panose="020F0502020204030204" pitchFamily="34" charset="0"/>
                <a:cs typeface="Arial" panose="020B0604020202020204" pitchFamily="34" charset="0"/>
              </a:rPr>
              <a:t> Increase confidence in schools to meet SLCN at a targeted level</a:t>
            </a:r>
          </a:p>
        </p:txBody>
      </p:sp>
      <p:sp>
        <p:nvSpPr>
          <p:cNvPr id="46" name="TextBox 45">
            <a:extLst>
              <a:ext uri="{FF2B5EF4-FFF2-40B4-BE49-F238E27FC236}">
                <a16:creationId xmlns:a16="http://schemas.microsoft.com/office/drawing/2014/main" id="{6EBD53B7-A830-4639-A9C7-B93B4AD9015B}"/>
              </a:ext>
            </a:extLst>
          </p:cNvPr>
          <p:cNvSpPr txBox="1"/>
          <p:nvPr/>
        </p:nvSpPr>
        <p:spPr>
          <a:xfrm>
            <a:off x="275476" y="5255189"/>
            <a:ext cx="3030839" cy="917687"/>
          </a:xfrm>
          <a:prstGeom prst="rect">
            <a:avLst/>
          </a:prstGeom>
          <a:noFill/>
        </p:spPr>
        <p:txBody>
          <a:bodyPr wrap="square">
            <a:spAutoFit/>
          </a:bodyPr>
          <a:lstStyle/>
          <a:p>
            <a:pPr lvl="0">
              <a:lnSpc>
                <a:spcPct val="115000"/>
              </a:lnSpc>
              <a:spcAft>
                <a:spcPts val="1000"/>
              </a:spcAft>
            </a:pPr>
            <a:r>
              <a:rPr lang="en-GB" sz="1600" b="1" dirty="0">
                <a:effectLst/>
                <a:latin typeface="Arial" panose="020B0604020202020204" pitchFamily="34" charset="0"/>
                <a:ea typeface="Calibri" panose="020F0502020204030204" pitchFamily="34" charset="0"/>
                <a:cs typeface="Arial" panose="020B0604020202020204" pitchFamily="34" charset="0"/>
              </a:rPr>
              <a:t>Aim 3: </a:t>
            </a:r>
            <a:r>
              <a:rPr lang="en-GB" sz="1600" dirty="0">
                <a:effectLst/>
                <a:latin typeface="Arial" panose="020B0604020202020204" pitchFamily="34" charset="0"/>
                <a:ea typeface="Calibri" panose="020F0502020204030204" pitchFamily="34" charset="0"/>
                <a:cs typeface="Arial" panose="020B0604020202020204" pitchFamily="34" charset="0"/>
              </a:rPr>
              <a:t>Demonstrate schools meet Ofsted inspection expectations</a:t>
            </a:r>
          </a:p>
        </p:txBody>
      </p:sp>
      <p:sp>
        <p:nvSpPr>
          <p:cNvPr id="36" name="Arrow: Right 35">
            <a:extLst>
              <a:ext uri="{FF2B5EF4-FFF2-40B4-BE49-F238E27FC236}">
                <a16:creationId xmlns:a16="http://schemas.microsoft.com/office/drawing/2014/main" id="{460314E2-BCCA-4EC7-AA48-37C003F1385A}"/>
              </a:ext>
            </a:extLst>
          </p:cNvPr>
          <p:cNvSpPr/>
          <p:nvPr/>
        </p:nvSpPr>
        <p:spPr>
          <a:xfrm>
            <a:off x="100909" y="6997576"/>
            <a:ext cx="3832147" cy="2012454"/>
          </a:xfrm>
          <a:prstGeom prst="rightArrow">
            <a:avLst>
              <a:gd name="adj1" fmla="val 50000"/>
              <a:gd name="adj2" fmla="val 54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40"/>
          <p:cNvSpPr/>
          <p:nvPr/>
        </p:nvSpPr>
        <p:spPr>
          <a:xfrm>
            <a:off x="-27709" y="7484343"/>
            <a:ext cx="3127047" cy="830997"/>
          </a:xfrm>
          <a:prstGeom prst="rect">
            <a:avLst/>
          </a:prstGeom>
        </p:spPr>
        <p:txBody>
          <a:bodyPr wrap="square">
            <a:spAutoFit/>
          </a:bodyPr>
          <a:lstStyle/>
          <a:p>
            <a:pPr algn="ctr"/>
            <a:r>
              <a:rPr lang="en-GB" sz="1600" b="1" dirty="0">
                <a:effectLst/>
                <a:latin typeface="Arial" panose="020B0604020202020204" pitchFamily="34" charset="0"/>
                <a:ea typeface="Calibri" panose="020F0502020204030204" pitchFamily="34" charset="0"/>
                <a:cs typeface="Arial" panose="020B0604020202020204" pitchFamily="34" charset="0"/>
              </a:rPr>
              <a:t>Aim 4: </a:t>
            </a:r>
            <a:r>
              <a:rPr lang="en-GB" sz="1600" dirty="0">
                <a:effectLst/>
                <a:latin typeface="Arial" panose="020B0604020202020204" pitchFamily="34" charset="0"/>
                <a:ea typeface="Calibri" panose="020F0502020204030204" pitchFamily="34" charset="0"/>
                <a:cs typeface="Arial" panose="020B0604020202020204" pitchFamily="34" charset="0"/>
              </a:rPr>
              <a:t>Increase parental confidence in their and the school’s ability to meet SLCN</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193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EF34397-EFF6-4838-9A27-6067449F4560}"/>
              </a:ext>
            </a:extLst>
          </p:cNvPr>
          <p:cNvGrpSpPr/>
          <p:nvPr/>
        </p:nvGrpSpPr>
        <p:grpSpPr>
          <a:xfrm>
            <a:off x="47659" y="-16677"/>
            <a:ext cx="6810341" cy="1069194"/>
            <a:chOff x="-186523" y="8532258"/>
            <a:chExt cx="7196921" cy="1453940"/>
          </a:xfrm>
        </p:grpSpPr>
        <p:sp>
          <p:nvSpPr>
            <p:cNvPr id="27" name="Rectangle 26"/>
            <p:cNvSpPr/>
            <p:nvPr/>
          </p:nvSpPr>
          <p:spPr>
            <a:xfrm>
              <a:off x="-186523" y="8532258"/>
              <a:ext cx="7196921" cy="145394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TextBox 27"/>
            <p:cNvSpPr txBox="1"/>
            <p:nvPr/>
          </p:nvSpPr>
          <p:spPr>
            <a:xfrm>
              <a:off x="77437" y="8647783"/>
              <a:ext cx="6851841" cy="840774"/>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Speech, Language and Communication </a:t>
              </a:r>
            </a:p>
            <a:p>
              <a:r>
                <a:rPr lang="en-GB" b="1" dirty="0">
                  <a:latin typeface="Arial" panose="020B0604020202020204" pitchFamily="34" charset="0"/>
                  <a:cs typeface="Arial" panose="020B0604020202020204" pitchFamily="34" charset="0"/>
                </a:rPr>
                <a:t>(SLCN) Graduated Response</a:t>
              </a:r>
            </a:p>
          </p:txBody>
        </p:sp>
        <p:sp>
          <p:nvSpPr>
            <p:cNvPr id="29" name="TextBox 28"/>
            <p:cNvSpPr txBox="1"/>
            <p:nvPr/>
          </p:nvSpPr>
          <p:spPr>
            <a:xfrm>
              <a:off x="57708" y="9449289"/>
              <a:ext cx="6911280" cy="502235"/>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Interim Report January 2023</a:t>
              </a:r>
            </a:p>
          </p:txBody>
        </p:sp>
        <p:pic>
          <p:nvPicPr>
            <p:cNvPr id="58" name="Picture 8" descr="https://my.dchs.nhs.uk/Portals/0/Repository/Teams/Communications%20and%20Engagement/Branding/DCHS%20logo/Derbyshire%20Community%20Health%20Services%20NHS%20Foundation%20Trust%20RGB%20WHITE.png?ver=2018-11-30-134907-107&amp;timestamp=15796861856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0037" y="8579650"/>
              <a:ext cx="2691809" cy="1361200"/>
            </a:xfrm>
            <a:prstGeom prst="rect">
              <a:avLst/>
            </a:prstGeom>
            <a:noFill/>
            <a:extLst>
              <a:ext uri="{909E8E84-426E-40DD-AFC4-6F175D3DCCD1}">
                <a14:hiddenFill xmlns:a14="http://schemas.microsoft.com/office/drawing/2010/main">
                  <a:solidFill>
                    <a:srgbClr val="FFFFFF"/>
                  </a:solidFill>
                </a14:hiddenFill>
              </a:ext>
            </a:extLst>
          </p:spPr>
        </p:pic>
      </p:grpSp>
      <p:sp>
        <p:nvSpPr>
          <p:cNvPr id="24" name="Rectangle: Rounded Corners 23">
            <a:extLst>
              <a:ext uri="{FF2B5EF4-FFF2-40B4-BE49-F238E27FC236}">
                <a16:creationId xmlns:a16="http://schemas.microsoft.com/office/drawing/2014/main" id="{98DE1CCD-FC7B-41A1-BC5D-FC5838A78927}"/>
              </a:ext>
            </a:extLst>
          </p:cNvPr>
          <p:cNvSpPr/>
          <p:nvPr/>
        </p:nvSpPr>
        <p:spPr>
          <a:xfrm>
            <a:off x="99424" y="1137471"/>
            <a:ext cx="6675447" cy="60135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D1BC1E30-B6B7-4822-8E7E-ED67E2C25FF3}"/>
              </a:ext>
            </a:extLst>
          </p:cNvPr>
          <p:cNvSpPr/>
          <p:nvPr/>
        </p:nvSpPr>
        <p:spPr>
          <a:xfrm>
            <a:off x="37790" y="7295562"/>
            <a:ext cx="6755340" cy="25847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TextBox 29">
            <a:extLst>
              <a:ext uri="{FF2B5EF4-FFF2-40B4-BE49-F238E27FC236}">
                <a16:creationId xmlns:a16="http://schemas.microsoft.com/office/drawing/2014/main" id="{B766A9F0-7582-4153-B573-7F63ADD221F3}"/>
              </a:ext>
            </a:extLst>
          </p:cNvPr>
          <p:cNvSpPr txBox="1"/>
          <p:nvPr/>
        </p:nvSpPr>
        <p:spPr>
          <a:xfrm>
            <a:off x="99424" y="6448282"/>
            <a:ext cx="6569937" cy="3149580"/>
          </a:xfrm>
          <a:prstGeom prst="rect">
            <a:avLst/>
          </a:prstGeom>
          <a:noFill/>
        </p:spPr>
        <p:txBody>
          <a:bodyPr wrap="square">
            <a:spAutoFit/>
          </a:bodyPr>
          <a:lstStyle/>
          <a:p>
            <a:pPr>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spcAft>
                <a:spcPts val="1000"/>
              </a:spcAft>
            </a:pPr>
            <a:r>
              <a:rPr lang="en-GB" sz="1200" dirty="0">
                <a:latin typeface="Arial" panose="020B0604020202020204" pitchFamily="34" charset="0"/>
                <a:ea typeface="Calibri" panose="020F0502020204030204" pitchFamily="34" charset="0"/>
                <a:cs typeface="Arial" panose="020B0604020202020204" pitchFamily="34" charset="0"/>
              </a:rPr>
              <a:t>    </a:t>
            </a:r>
          </a:p>
          <a:p>
            <a:pPr>
              <a:spcAft>
                <a:spcPts val="1000"/>
              </a:spcAft>
            </a:pPr>
            <a:endParaRPr lang="en-GB" sz="1200" dirty="0">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effectLst/>
                <a:latin typeface="Arial" panose="020B0604020202020204" pitchFamily="34" charset="0"/>
                <a:ea typeface="Calibri" panose="020F0502020204030204" pitchFamily="34" charset="0"/>
                <a:cs typeface="Arial" panose="020B0604020202020204" pitchFamily="34" charset="0"/>
              </a:rPr>
              <a:t>Lessons learnt so far:</a:t>
            </a:r>
          </a:p>
          <a:p>
            <a:pPr marL="171450" indent="-171450">
              <a:spcAft>
                <a:spcPts val="10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A bespoke, personalised approach to each setting works best.</a:t>
            </a:r>
          </a:p>
          <a:p>
            <a:pPr marL="171450" indent="-171450">
              <a:spcAft>
                <a:spcPts val="10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Real time coaching hel</a:t>
            </a:r>
            <a:r>
              <a:rPr lang="en-GB" sz="1200" dirty="0">
                <a:latin typeface="Arial" panose="020B0604020202020204" pitchFamily="34" charset="0"/>
                <a:ea typeface="Calibri" panose="020F0502020204030204" pitchFamily="34" charset="0"/>
                <a:cs typeface="Arial" panose="020B0604020202020204" pitchFamily="34" charset="0"/>
              </a:rPr>
              <a:t>ps embed SLC approaches within the classroom.</a:t>
            </a:r>
          </a:p>
          <a:p>
            <a:pPr marL="171450" indent="-171450">
              <a:spcAft>
                <a:spcPts val="10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Promoting and supporting schools to use resources in school such as Pre-Teaching Vocabulary and using Language Link subscriptions effectively</a:t>
            </a:r>
            <a:r>
              <a:rPr lang="en-GB" sz="1200" dirty="0">
                <a:latin typeface="Arial" panose="020B0604020202020204" pitchFamily="34" charset="0"/>
                <a:ea typeface="Calibri" panose="020F0502020204030204" pitchFamily="34" charset="0"/>
                <a:cs typeface="Arial" panose="020B0604020202020204" pitchFamily="34" charset="0"/>
              </a:rPr>
              <a:t> benefits everyone</a:t>
            </a:r>
            <a:r>
              <a:rPr lang="en-GB" sz="1200" dirty="0">
                <a:effectLst/>
                <a:latin typeface="Arial" panose="020B0604020202020204" pitchFamily="34" charset="0"/>
                <a:ea typeface="Calibri" panose="020F0502020204030204" pitchFamily="34" charset="0"/>
                <a:cs typeface="Arial" panose="020B0604020202020204" pitchFamily="34" charset="0"/>
              </a:rPr>
              <a:t> </a:t>
            </a:r>
          </a:p>
          <a:p>
            <a:pPr marL="171450" indent="-171450">
              <a:spcAft>
                <a:spcPts val="1000"/>
              </a:spcAft>
              <a:buFont typeface="Arial" panose="020B0604020202020204" pitchFamily="34" charset="0"/>
              <a:buChar char="•"/>
            </a:pPr>
            <a:r>
              <a:rPr lang="en-GB" sz="1200" dirty="0">
                <a:latin typeface="Arial" panose="020B0604020202020204" pitchFamily="34" charset="0"/>
                <a:ea typeface="Calibri" panose="020F0502020204030204" pitchFamily="34" charset="0"/>
                <a:cs typeface="Arial" panose="020B0604020202020204" pitchFamily="34" charset="0"/>
              </a:rPr>
              <a:t>Skill sharing between school staff and between settings will enhance the sustainability of the work we have done.</a:t>
            </a:r>
          </a:p>
          <a:p>
            <a:pPr marL="171450" indent="-171450">
              <a:spcAft>
                <a:spcPts val="1000"/>
              </a:spcAft>
              <a:buFont typeface="Arial" panose="020B0604020202020204" pitchFamily="34" charset="0"/>
              <a:buChar char="•"/>
            </a:pPr>
            <a:r>
              <a:rPr lang="en-GB" sz="1200" dirty="0">
                <a:latin typeface="Arial" panose="020B0604020202020204" pitchFamily="34" charset="0"/>
                <a:ea typeface="Calibri" panose="020F0502020204030204" pitchFamily="34" charset="0"/>
                <a:cs typeface="Arial" panose="020B0604020202020204" pitchFamily="34" charset="0"/>
              </a:rPr>
              <a:t>Engagement with staff, parents and children is key.</a:t>
            </a:r>
          </a:p>
        </p:txBody>
      </p:sp>
      <p:graphicFrame>
        <p:nvGraphicFramePr>
          <p:cNvPr id="11" name="Chart 10">
            <a:extLst>
              <a:ext uri="{FF2B5EF4-FFF2-40B4-BE49-F238E27FC236}">
                <a16:creationId xmlns:a16="http://schemas.microsoft.com/office/drawing/2014/main" id="{FE574D1D-173D-4819-8EB4-6C4D12D43A0C}"/>
              </a:ext>
            </a:extLst>
          </p:cNvPr>
          <p:cNvGraphicFramePr/>
          <p:nvPr>
            <p:extLst>
              <p:ext uri="{D42A27DB-BD31-4B8C-83A1-F6EECF244321}">
                <p14:modId xmlns:p14="http://schemas.microsoft.com/office/powerpoint/2010/main" val="3159317371"/>
              </p:ext>
            </p:extLst>
          </p:nvPr>
        </p:nvGraphicFramePr>
        <p:xfrm>
          <a:off x="66322" y="3273142"/>
          <a:ext cx="4626716" cy="2331142"/>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702E55C2-4752-4B63-ABF3-6EC296EA06DB}"/>
              </a:ext>
            </a:extLst>
          </p:cNvPr>
          <p:cNvSpPr txBox="1"/>
          <p:nvPr/>
        </p:nvSpPr>
        <p:spPr>
          <a:xfrm>
            <a:off x="620688" y="5683684"/>
            <a:ext cx="1475377" cy="276999"/>
          </a:xfrm>
          <a:prstGeom prst="rect">
            <a:avLst/>
          </a:prstGeom>
          <a:noFill/>
        </p:spPr>
        <p:txBody>
          <a:bodyPr wrap="square" rtlCol="0">
            <a:spAutoFit/>
          </a:bodyPr>
          <a:lstStyle/>
          <a:p>
            <a:r>
              <a:rPr lang="en-GB" sz="1200" b="1" dirty="0">
                <a:solidFill>
                  <a:schemeClr val="accent2"/>
                </a:solidFill>
                <a:latin typeface="Arial" panose="020B0604020202020204" pitchFamily="34" charset="0"/>
                <a:cs typeface="Arial" panose="020B0604020202020204" pitchFamily="34" charset="0"/>
              </a:rPr>
              <a:t>Bilingualism</a:t>
            </a:r>
          </a:p>
        </p:txBody>
      </p:sp>
      <p:graphicFrame>
        <p:nvGraphicFramePr>
          <p:cNvPr id="2" name="Diagram 1">
            <a:extLst>
              <a:ext uri="{FF2B5EF4-FFF2-40B4-BE49-F238E27FC236}">
                <a16:creationId xmlns:a16="http://schemas.microsoft.com/office/drawing/2014/main" id="{BD246C38-3CF8-461D-A32E-59D9F8802249}"/>
              </a:ext>
            </a:extLst>
          </p:cNvPr>
          <p:cNvGraphicFramePr/>
          <p:nvPr>
            <p:extLst>
              <p:ext uri="{D42A27DB-BD31-4B8C-83A1-F6EECF244321}">
                <p14:modId xmlns:p14="http://schemas.microsoft.com/office/powerpoint/2010/main" val="378402717"/>
              </p:ext>
            </p:extLst>
          </p:nvPr>
        </p:nvGraphicFramePr>
        <p:xfrm>
          <a:off x="249586" y="2072680"/>
          <a:ext cx="3987256" cy="502324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extBox 2">
            <a:extLst>
              <a:ext uri="{FF2B5EF4-FFF2-40B4-BE49-F238E27FC236}">
                <a16:creationId xmlns:a16="http://schemas.microsoft.com/office/drawing/2014/main" id="{A2335BF4-8727-4740-8036-D28BEBD1F4C4}"/>
              </a:ext>
            </a:extLst>
          </p:cNvPr>
          <p:cNvSpPr txBox="1"/>
          <p:nvPr/>
        </p:nvSpPr>
        <p:spPr>
          <a:xfrm>
            <a:off x="3573016" y="2181287"/>
            <a:ext cx="3369080"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School’s SLCN Priorities</a:t>
            </a:r>
          </a:p>
        </p:txBody>
      </p:sp>
      <p:sp>
        <p:nvSpPr>
          <p:cNvPr id="6" name="TextBox 5">
            <a:extLst>
              <a:ext uri="{FF2B5EF4-FFF2-40B4-BE49-F238E27FC236}">
                <a16:creationId xmlns:a16="http://schemas.microsoft.com/office/drawing/2014/main" id="{D2E8A9D8-C566-441A-BB34-9BA376E447AD}"/>
              </a:ext>
            </a:extLst>
          </p:cNvPr>
          <p:cNvSpPr txBox="1"/>
          <p:nvPr/>
        </p:nvSpPr>
        <p:spPr>
          <a:xfrm>
            <a:off x="4245911" y="2858741"/>
            <a:ext cx="2112050"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Speech sound screening</a:t>
            </a:r>
          </a:p>
        </p:txBody>
      </p:sp>
      <p:sp>
        <p:nvSpPr>
          <p:cNvPr id="7" name="TextBox 6">
            <a:extLst>
              <a:ext uri="{FF2B5EF4-FFF2-40B4-BE49-F238E27FC236}">
                <a16:creationId xmlns:a16="http://schemas.microsoft.com/office/drawing/2014/main" id="{97B9457D-46AC-4761-B9F6-748F53430AA2}"/>
              </a:ext>
            </a:extLst>
          </p:cNvPr>
          <p:cNvSpPr txBox="1"/>
          <p:nvPr/>
        </p:nvSpPr>
        <p:spPr>
          <a:xfrm>
            <a:off x="4664508" y="3176892"/>
            <a:ext cx="1985012"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Attention</a:t>
            </a:r>
            <a:r>
              <a:rPr lang="en-GB" sz="1200" dirty="0"/>
              <a:t> Autism</a:t>
            </a:r>
          </a:p>
        </p:txBody>
      </p:sp>
      <p:sp>
        <p:nvSpPr>
          <p:cNvPr id="9" name="TextBox 8">
            <a:extLst>
              <a:ext uri="{FF2B5EF4-FFF2-40B4-BE49-F238E27FC236}">
                <a16:creationId xmlns:a16="http://schemas.microsoft.com/office/drawing/2014/main" id="{A5410D57-48FF-4140-8131-9F0C0A6A88EE}"/>
              </a:ext>
            </a:extLst>
          </p:cNvPr>
          <p:cNvSpPr txBox="1"/>
          <p:nvPr/>
        </p:nvSpPr>
        <p:spPr>
          <a:xfrm>
            <a:off x="4833622" y="3538327"/>
            <a:ext cx="1423239"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Bilingualism</a:t>
            </a:r>
          </a:p>
        </p:txBody>
      </p:sp>
      <p:sp>
        <p:nvSpPr>
          <p:cNvPr id="10" name="TextBox 9">
            <a:extLst>
              <a:ext uri="{FF2B5EF4-FFF2-40B4-BE49-F238E27FC236}">
                <a16:creationId xmlns:a16="http://schemas.microsoft.com/office/drawing/2014/main" id="{529529A3-E47F-413B-BFD3-62F1B95389E0}"/>
              </a:ext>
            </a:extLst>
          </p:cNvPr>
          <p:cNvSpPr txBox="1"/>
          <p:nvPr/>
        </p:nvSpPr>
        <p:spPr>
          <a:xfrm>
            <a:off x="4427572" y="3888886"/>
            <a:ext cx="2161888"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Attention &amp; Listening Skills</a:t>
            </a:r>
          </a:p>
        </p:txBody>
      </p:sp>
      <p:sp>
        <p:nvSpPr>
          <p:cNvPr id="19" name="TextBox 18">
            <a:extLst>
              <a:ext uri="{FF2B5EF4-FFF2-40B4-BE49-F238E27FC236}">
                <a16:creationId xmlns:a16="http://schemas.microsoft.com/office/drawing/2014/main" id="{B44502A8-299A-4394-8743-5006B80DD28B}"/>
              </a:ext>
            </a:extLst>
          </p:cNvPr>
          <p:cNvSpPr txBox="1"/>
          <p:nvPr/>
        </p:nvSpPr>
        <p:spPr>
          <a:xfrm>
            <a:off x="712825" y="1133209"/>
            <a:ext cx="5685905" cy="1231106"/>
          </a:xfrm>
          <a:prstGeom prst="rect">
            <a:avLst/>
          </a:prstGeom>
          <a:noFill/>
        </p:spPr>
        <p:txBody>
          <a:bodyPr wrap="square" rtlCol="0">
            <a:spAutoFit/>
          </a:bodyPr>
          <a:lstStyle/>
          <a:p>
            <a:r>
              <a:rPr lang="en-GB" sz="2000" dirty="0">
                <a:solidFill>
                  <a:schemeClr val="accent2"/>
                </a:solidFill>
                <a:latin typeface="Arial" panose="020B0604020202020204" pitchFamily="34" charset="0"/>
                <a:cs typeface="Arial" panose="020B0604020202020204" pitchFamily="34" charset="0"/>
              </a:rPr>
              <a:t>       Bespoke way of working with settings</a:t>
            </a:r>
          </a:p>
          <a:p>
            <a:endParaRPr lang="en-GB" sz="2000" dirty="0">
              <a:solidFill>
                <a:schemeClr val="accent2"/>
              </a:solidFill>
              <a:latin typeface="Arial" panose="020B0604020202020204" pitchFamily="34" charset="0"/>
              <a:cs typeface="Arial" panose="020B0604020202020204" pitchFamily="34" charset="0"/>
            </a:endParaRPr>
          </a:p>
          <a:p>
            <a:r>
              <a:rPr lang="en-GB" sz="1600" dirty="0">
                <a:effectLst/>
                <a:latin typeface="Arial" panose="020B0604020202020204" pitchFamily="34" charset="0"/>
                <a:ea typeface="Calibri" panose="020F0502020204030204" pitchFamily="34" charset="0"/>
                <a:cs typeface="Arial" panose="020B0604020202020204" pitchFamily="34" charset="0"/>
              </a:rPr>
              <a:t>In the Autumn term, 7 settings were supported by our team.</a:t>
            </a:r>
          </a:p>
          <a:p>
            <a:endParaRPr lang="en-GB" dirty="0">
              <a:solidFill>
                <a:schemeClr val="accent2"/>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AE810941-F55C-420F-B8CB-F36D040C7A38}"/>
              </a:ext>
            </a:extLst>
          </p:cNvPr>
          <p:cNvSpPr txBox="1"/>
          <p:nvPr/>
        </p:nvSpPr>
        <p:spPr>
          <a:xfrm>
            <a:off x="4726140" y="4600880"/>
            <a:ext cx="1672590"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Intensive Interaction</a:t>
            </a:r>
          </a:p>
        </p:txBody>
      </p:sp>
      <p:sp>
        <p:nvSpPr>
          <p:cNvPr id="22" name="TextBox 21">
            <a:extLst>
              <a:ext uri="{FF2B5EF4-FFF2-40B4-BE49-F238E27FC236}">
                <a16:creationId xmlns:a16="http://schemas.microsoft.com/office/drawing/2014/main" id="{1CED0FCC-B274-49C1-8526-8E74C409F864}"/>
              </a:ext>
            </a:extLst>
          </p:cNvPr>
          <p:cNvSpPr txBox="1"/>
          <p:nvPr/>
        </p:nvSpPr>
        <p:spPr>
          <a:xfrm>
            <a:off x="4236842" y="5078722"/>
            <a:ext cx="2521734"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Developing speech sounds skills</a:t>
            </a:r>
          </a:p>
        </p:txBody>
      </p:sp>
      <p:sp>
        <p:nvSpPr>
          <p:cNvPr id="23" name="TextBox 22">
            <a:extLst>
              <a:ext uri="{FF2B5EF4-FFF2-40B4-BE49-F238E27FC236}">
                <a16:creationId xmlns:a16="http://schemas.microsoft.com/office/drawing/2014/main" id="{5986EA11-86F8-4DA7-ABD1-EBF33E9CD039}"/>
              </a:ext>
            </a:extLst>
          </p:cNvPr>
          <p:cNvSpPr txBox="1"/>
          <p:nvPr/>
        </p:nvSpPr>
        <p:spPr>
          <a:xfrm>
            <a:off x="4726140" y="4267220"/>
            <a:ext cx="1985012"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Language Link Groups</a:t>
            </a:r>
          </a:p>
        </p:txBody>
      </p:sp>
      <p:sp>
        <p:nvSpPr>
          <p:cNvPr id="26" name="TextBox 25">
            <a:extLst>
              <a:ext uri="{FF2B5EF4-FFF2-40B4-BE49-F238E27FC236}">
                <a16:creationId xmlns:a16="http://schemas.microsoft.com/office/drawing/2014/main" id="{D34B84A3-3E50-4421-8447-A0DB42D70E51}"/>
              </a:ext>
            </a:extLst>
          </p:cNvPr>
          <p:cNvSpPr txBox="1"/>
          <p:nvPr/>
        </p:nvSpPr>
        <p:spPr>
          <a:xfrm>
            <a:off x="4018423" y="5971466"/>
            <a:ext cx="2380308"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Early Years Vocabulary Group</a:t>
            </a:r>
          </a:p>
        </p:txBody>
      </p:sp>
      <p:sp>
        <p:nvSpPr>
          <p:cNvPr id="31" name="TextBox 30">
            <a:extLst>
              <a:ext uri="{FF2B5EF4-FFF2-40B4-BE49-F238E27FC236}">
                <a16:creationId xmlns:a16="http://schemas.microsoft.com/office/drawing/2014/main" id="{FDFD8BD6-C202-4219-ABF5-CEFA7E0C9752}"/>
              </a:ext>
            </a:extLst>
          </p:cNvPr>
          <p:cNvSpPr txBox="1"/>
          <p:nvPr/>
        </p:nvSpPr>
        <p:spPr>
          <a:xfrm>
            <a:off x="3573015" y="6422041"/>
            <a:ext cx="309634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Language for Emotion &amp; Behaviour</a:t>
            </a:r>
          </a:p>
        </p:txBody>
      </p:sp>
      <p:sp>
        <p:nvSpPr>
          <p:cNvPr id="33" name="TextBox 32">
            <a:extLst>
              <a:ext uri="{FF2B5EF4-FFF2-40B4-BE49-F238E27FC236}">
                <a16:creationId xmlns:a16="http://schemas.microsoft.com/office/drawing/2014/main" id="{004E311E-8D97-4752-B3B5-C463219537F6}"/>
              </a:ext>
            </a:extLst>
          </p:cNvPr>
          <p:cNvSpPr txBox="1"/>
          <p:nvPr/>
        </p:nvSpPr>
        <p:spPr>
          <a:xfrm>
            <a:off x="3212976" y="6818930"/>
            <a:ext cx="3816423"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Vocabulary &amp; Narrative Language Group </a:t>
            </a:r>
          </a:p>
        </p:txBody>
      </p:sp>
      <p:sp>
        <p:nvSpPr>
          <p:cNvPr id="34" name="TextBox 33">
            <a:extLst>
              <a:ext uri="{FF2B5EF4-FFF2-40B4-BE49-F238E27FC236}">
                <a16:creationId xmlns:a16="http://schemas.microsoft.com/office/drawing/2014/main" id="{B53F7B47-A968-4593-8645-6F2C60138B56}"/>
              </a:ext>
            </a:extLst>
          </p:cNvPr>
          <p:cNvSpPr txBox="1"/>
          <p:nvPr/>
        </p:nvSpPr>
        <p:spPr>
          <a:xfrm>
            <a:off x="4236843" y="5497103"/>
            <a:ext cx="2161888"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Phonological awareness</a:t>
            </a:r>
          </a:p>
        </p:txBody>
      </p:sp>
      <p:sp>
        <p:nvSpPr>
          <p:cNvPr id="35" name="TextBox 34">
            <a:extLst>
              <a:ext uri="{FF2B5EF4-FFF2-40B4-BE49-F238E27FC236}">
                <a16:creationId xmlns:a16="http://schemas.microsoft.com/office/drawing/2014/main" id="{E1C4E694-8469-4820-9336-899B038BB204}"/>
              </a:ext>
            </a:extLst>
          </p:cNvPr>
          <p:cNvSpPr txBox="1"/>
          <p:nvPr/>
        </p:nvSpPr>
        <p:spPr>
          <a:xfrm>
            <a:off x="3026535" y="4526924"/>
            <a:ext cx="914400" cy="914400"/>
          </a:xfrm>
          <a:prstGeom prst="rect">
            <a:avLst/>
          </a:prstGeom>
          <a:noFill/>
        </p:spPr>
        <p:txBody>
          <a:bodyPr wrap="square" rtlCol="0">
            <a:spAutoFit/>
          </a:bodyPr>
          <a:lstStyle/>
          <a:p>
            <a:endParaRPr lang="en-GB" dirty="0"/>
          </a:p>
        </p:txBody>
      </p:sp>
      <p:sp>
        <p:nvSpPr>
          <p:cNvPr id="36" name="TextBox 35">
            <a:extLst>
              <a:ext uri="{FF2B5EF4-FFF2-40B4-BE49-F238E27FC236}">
                <a16:creationId xmlns:a16="http://schemas.microsoft.com/office/drawing/2014/main" id="{D1F79974-C144-4EA6-B798-6F3FD0FF39DD}"/>
              </a:ext>
            </a:extLst>
          </p:cNvPr>
          <p:cNvSpPr txBox="1"/>
          <p:nvPr/>
        </p:nvSpPr>
        <p:spPr>
          <a:xfrm>
            <a:off x="3717031" y="2540590"/>
            <a:ext cx="2872427"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Visuals to support verbal instructions</a:t>
            </a:r>
          </a:p>
        </p:txBody>
      </p:sp>
    </p:spTree>
    <p:extLst>
      <p:ext uri="{BB962C8B-B14F-4D97-AF65-F5344CB8AC3E}">
        <p14:creationId xmlns:p14="http://schemas.microsoft.com/office/powerpoint/2010/main" val="217706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EF34397-EFF6-4838-9A27-6067449F4560}"/>
              </a:ext>
            </a:extLst>
          </p:cNvPr>
          <p:cNvGrpSpPr/>
          <p:nvPr/>
        </p:nvGrpSpPr>
        <p:grpSpPr>
          <a:xfrm>
            <a:off x="47659" y="-16677"/>
            <a:ext cx="6810341" cy="1069194"/>
            <a:chOff x="-186523" y="8532258"/>
            <a:chExt cx="7196921" cy="1453940"/>
          </a:xfrm>
        </p:grpSpPr>
        <p:sp>
          <p:nvSpPr>
            <p:cNvPr id="27" name="Rectangle 26"/>
            <p:cNvSpPr/>
            <p:nvPr/>
          </p:nvSpPr>
          <p:spPr>
            <a:xfrm>
              <a:off x="-186523" y="8532258"/>
              <a:ext cx="7196921" cy="145394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TextBox 27"/>
            <p:cNvSpPr txBox="1"/>
            <p:nvPr/>
          </p:nvSpPr>
          <p:spPr>
            <a:xfrm>
              <a:off x="77437" y="8647783"/>
              <a:ext cx="6851841" cy="840774"/>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Speech, Language and Communication </a:t>
              </a:r>
            </a:p>
            <a:p>
              <a:r>
                <a:rPr lang="en-GB" b="1" dirty="0">
                  <a:latin typeface="Arial" panose="020B0604020202020204" pitchFamily="34" charset="0"/>
                  <a:cs typeface="Arial" panose="020B0604020202020204" pitchFamily="34" charset="0"/>
                </a:rPr>
                <a:t>(SLCN) Graduated Response</a:t>
              </a:r>
            </a:p>
          </p:txBody>
        </p:sp>
        <p:sp>
          <p:nvSpPr>
            <p:cNvPr id="29" name="TextBox 28"/>
            <p:cNvSpPr txBox="1"/>
            <p:nvPr/>
          </p:nvSpPr>
          <p:spPr>
            <a:xfrm>
              <a:off x="57708" y="9449289"/>
              <a:ext cx="6911280" cy="502235"/>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Interim Report January 2023</a:t>
              </a:r>
            </a:p>
          </p:txBody>
        </p:sp>
        <p:pic>
          <p:nvPicPr>
            <p:cNvPr id="58" name="Picture 8" descr="https://my.dchs.nhs.uk/Portals/0/Repository/Teams/Communications%20and%20Engagement/Branding/DCHS%20logo/Derbyshire%20Community%20Health%20Services%20NHS%20Foundation%20Trust%20RGB%20WHITE.png?ver=2018-11-30-134907-107&amp;timestamp=15796861856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0037" y="8579650"/>
              <a:ext cx="2691809" cy="136120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Speech Bubble: Oval 2">
            <a:extLst>
              <a:ext uri="{FF2B5EF4-FFF2-40B4-BE49-F238E27FC236}">
                <a16:creationId xmlns:a16="http://schemas.microsoft.com/office/drawing/2014/main" id="{9DDE2444-1E56-4AB4-AFD6-4172D6508094}"/>
              </a:ext>
            </a:extLst>
          </p:cNvPr>
          <p:cNvSpPr/>
          <p:nvPr/>
        </p:nvSpPr>
        <p:spPr>
          <a:xfrm>
            <a:off x="497010" y="3406166"/>
            <a:ext cx="2266144" cy="1733653"/>
          </a:xfrm>
          <a:prstGeom prst="wedgeEllipse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SENCo: “It was great to design a bespoke package for the needs of the school”. </a:t>
            </a:r>
          </a:p>
        </p:txBody>
      </p:sp>
      <p:sp>
        <p:nvSpPr>
          <p:cNvPr id="6" name="Speech Bubble: Oval 5">
            <a:extLst>
              <a:ext uri="{FF2B5EF4-FFF2-40B4-BE49-F238E27FC236}">
                <a16:creationId xmlns:a16="http://schemas.microsoft.com/office/drawing/2014/main" id="{FA1FB4D7-FCAB-4D6C-A12E-8669D9A9FBE1}"/>
              </a:ext>
            </a:extLst>
          </p:cNvPr>
          <p:cNvSpPr/>
          <p:nvPr/>
        </p:nvSpPr>
        <p:spPr>
          <a:xfrm>
            <a:off x="3060800" y="1137471"/>
            <a:ext cx="2863117" cy="193013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400" b="1" i="0" dirty="0">
                <a:solidFill>
                  <a:srgbClr val="242424"/>
                </a:solidFill>
                <a:effectLst/>
                <a:latin typeface="Arial" panose="020B0604020202020204" pitchFamily="34" charset="0"/>
                <a:cs typeface="Arial" panose="020B0604020202020204" pitchFamily="34" charset="0"/>
              </a:rPr>
              <a:t>Mum happy with the outcome and glad she came along as she wasn’t aware care with SLT could continue for her son at this age.</a:t>
            </a:r>
          </a:p>
        </p:txBody>
      </p:sp>
      <p:sp>
        <p:nvSpPr>
          <p:cNvPr id="7" name="Speech Bubble: Oval 6">
            <a:extLst>
              <a:ext uri="{FF2B5EF4-FFF2-40B4-BE49-F238E27FC236}">
                <a16:creationId xmlns:a16="http://schemas.microsoft.com/office/drawing/2014/main" id="{F53AB25E-1BEF-4801-98E3-3716B4C5409F}"/>
              </a:ext>
            </a:extLst>
          </p:cNvPr>
          <p:cNvSpPr/>
          <p:nvPr/>
        </p:nvSpPr>
        <p:spPr>
          <a:xfrm>
            <a:off x="2186336" y="4915299"/>
            <a:ext cx="2532985" cy="1479790"/>
          </a:xfrm>
          <a:prstGeom prst="wedgeEllipse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400" b="1" i="0" dirty="0">
                <a:solidFill>
                  <a:srgbClr val="242424"/>
                </a:solidFill>
                <a:effectLst/>
                <a:latin typeface="Arial" panose="020B0604020202020204" pitchFamily="34" charset="0"/>
                <a:cs typeface="Arial" panose="020B0604020202020204" pitchFamily="34" charset="0"/>
              </a:rPr>
              <a:t>Mum appreciated ''real life examples and listening time really helpful''.</a:t>
            </a:r>
          </a:p>
        </p:txBody>
      </p:sp>
      <p:sp>
        <p:nvSpPr>
          <p:cNvPr id="13" name="Speech Bubble: Rectangle with Corners Rounded 12">
            <a:extLst>
              <a:ext uri="{FF2B5EF4-FFF2-40B4-BE49-F238E27FC236}">
                <a16:creationId xmlns:a16="http://schemas.microsoft.com/office/drawing/2014/main" id="{4C379D28-654A-4999-8BCB-10DCEBA80BDC}"/>
              </a:ext>
            </a:extLst>
          </p:cNvPr>
          <p:cNvSpPr/>
          <p:nvPr/>
        </p:nvSpPr>
        <p:spPr>
          <a:xfrm>
            <a:off x="206765" y="1333841"/>
            <a:ext cx="2214125" cy="1841629"/>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Secondary TA: ‘’visual for students to indicate their level of understanding of verbal instructions has really taken off and is being used effectively’’,</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0" name="Speech Bubble: Rectangle with Corners Rounded 39">
            <a:extLst>
              <a:ext uri="{FF2B5EF4-FFF2-40B4-BE49-F238E27FC236}">
                <a16:creationId xmlns:a16="http://schemas.microsoft.com/office/drawing/2014/main" id="{FDA17A37-1E58-45E0-8D92-639F680897AC}"/>
              </a:ext>
            </a:extLst>
          </p:cNvPr>
          <p:cNvSpPr/>
          <p:nvPr/>
        </p:nvSpPr>
        <p:spPr>
          <a:xfrm>
            <a:off x="4475055" y="6255813"/>
            <a:ext cx="2214125" cy="2258114"/>
          </a:xfrm>
          <a:prstGeom prst="wedgeRoundRect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SENCo: ‘’The project has been great so far. To have the training in school and then the continued support/coaching has been so helpful’’.</a:t>
            </a:r>
          </a:p>
        </p:txBody>
      </p:sp>
      <p:sp>
        <p:nvSpPr>
          <p:cNvPr id="14" name="Speech Bubble: Rectangle with Corners Rounded 13">
            <a:extLst>
              <a:ext uri="{FF2B5EF4-FFF2-40B4-BE49-F238E27FC236}">
                <a16:creationId xmlns:a16="http://schemas.microsoft.com/office/drawing/2014/main" id="{8F1E926D-0B28-4EA5-858D-79EBAA9719BD}"/>
              </a:ext>
            </a:extLst>
          </p:cNvPr>
          <p:cNvSpPr/>
          <p:nvPr/>
        </p:nvSpPr>
        <p:spPr>
          <a:xfrm>
            <a:off x="2031786" y="7294446"/>
            <a:ext cx="2214125" cy="1784993"/>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FS2 teacher: </a:t>
            </a: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14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the activities were pitched at exactly the right level for the children – they were really helping’’.</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4" name="Speech Bubble: Rectangle with Corners Rounded 43">
            <a:extLst>
              <a:ext uri="{FF2B5EF4-FFF2-40B4-BE49-F238E27FC236}">
                <a16:creationId xmlns:a16="http://schemas.microsoft.com/office/drawing/2014/main" id="{FC636EE3-BF86-4F1C-A3A8-4DC8D23C9E4B}"/>
              </a:ext>
            </a:extLst>
          </p:cNvPr>
          <p:cNvSpPr/>
          <p:nvPr/>
        </p:nvSpPr>
        <p:spPr>
          <a:xfrm>
            <a:off x="324761" y="7747180"/>
            <a:ext cx="1305321" cy="1533494"/>
          </a:xfrm>
          <a:prstGeom prst="wedgeRoundRect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SENCO: we are getting an awful lot from the project.</a:t>
            </a:r>
            <a:endParaRPr lang="en-GB" sz="1400" b="1" dirty="0">
              <a:solidFill>
                <a:schemeClr val="tx1"/>
              </a:solidFill>
              <a:latin typeface="Arial" panose="020B0604020202020204" pitchFamily="34" charset="0"/>
              <a:cs typeface="Arial" panose="020B0604020202020204" pitchFamily="34" charset="0"/>
            </a:endParaRPr>
          </a:p>
        </p:txBody>
      </p:sp>
      <p:sp>
        <p:nvSpPr>
          <p:cNvPr id="45" name="Speech Bubble: Rectangle with Corners Rounded 44">
            <a:extLst>
              <a:ext uri="{FF2B5EF4-FFF2-40B4-BE49-F238E27FC236}">
                <a16:creationId xmlns:a16="http://schemas.microsoft.com/office/drawing/2014/main" id="{62FC895E-20A2-4AE1-BEEB-262ED09E0330}"/>
              </a:ext>
            </a:extLst>
          </p:cNvPr>
          <p:cNvSpPr/>
          <p:nvPr/>
        </p:nvSpPr>
        <p:spPr>
          <a:xfrm>
            <a:off x="154744" y="5624227"/>
            <a:ext cx="1716211" cy="1280922"/>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TA Junior school: </a:t>
            </a: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14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“this is a great way of doing things”.</a:t>
            </a:r>
            <a:endParaRPr lang="en-GB" sz="1400" b="1" dirty="0">
              <a:solidFill>
                <a:schemeClr val="tx1"/>
              </a:solidFill>
              <a:latin typeface="Arial" panose="020B0604020202020204" pitchFamily="34" charset="0"/>
              <a:cs typeface="Arial" panose="020B0604020202020204" pitchFamily="34" charset="0"/>
            </a:endParaRPr>
          </a:p>
        </p:txBody>
      </p:sp>
      <p:sp>
        <p:nvSpPr>
          <p:cNvPr id="4" name="Speech Bubble: Oval 3">
            <a:extLst>
              <a:ext uri="{FF2B5EF4-FFF2-40B4-BE49-F238E27FC236}">
                <a16:creationId xmlns:a16="http://schemas.microsoft.com/office/drawing/2014/main" id="{4F23BC3D-D33B-4036-AEA0-7DD3C0931C91}"/>
              </a:ext>
            </a:extLst>
          </p:cNvPr>
          <p:cNvSpPr/>
          <p:nvPr/>
        </p:nvSpPr>
        <p:spPr>
          <a:xfrm>
            <a:off x="4364717" y="3097307"/>
            <a:ext cx="2434803" cy="1985378"/>
          </a:xfrm>
          <a:prstGeom prst="wedgeEllipse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Nursery Teacher: “this is like having our own consultant!” ‘I’m glad we are doing this as it is so personal”</a:t>
            </a:r>
            <a:endParaRPr lang="en-GB" sz="1400" b="1" dirty="0">
              <a:solidFill>
                <a:schemeClr val="tx1"/>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BB89497-D8A8-431F-AB75-3A790090D1BC}"/>
              </a:ext>
            </a:extLst>
          </p:cNvPr>
          <p:cNvSpPr txBox="1"/>
          <p:nvPr/>
        </p:nvSpPr>
        <p:spPr>
          <a:xfrm>
            <a:off x="1836399" y="4545966"/>
            <a:ext cx="3484418" cy="369332"/>
          </a:xfrm>
          <a:prstGeom prst="rect">
            <a:avLst/>
          </a:prstGeom>
          <a:noFill/>
        </p:spPr>
        <p:txBody>
          <a:bodyPr wrap="square">
            <a:spAutoFit/>
          </a:bodyPr>
          <a:lstStyle/>
          <a:p>
            <a:r>
              <a:rPr lang="en-GB" sz="1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2411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EF34397-EFF6-4838-9A27-6067449F4560}"/>
              </a:ext>
            </a:extLst>
          </p:cNvPr>
          <p:cNvGrpSpPr/>
          <p:nvPr/>
        </p:nvGrpSpPr>
        <p:grpSpPr>
          <a:xfrm>
            <a:off x="47659" y="-16677"/>
            <a:ext cx="6810341" cy="1069194"/>
            <a:chOff x="-186523" y="8532258"/>
            <a:chExt cx="7196921" cy="1453940"/>
          </a:xfrm>
        </p:grpSpPr>
        <p:sp>
          <p:nvSpPr>
            <p:cNvPr id="27" name="Rectangle 26"/>
            <p:cNvSpPr/>
            <p:nvPr/>
          </p:nvSpPr>
          <p:spPr>
            <a:xfrm>
              <a:off x="-186523" y="8532258"/>
              <a:ext cx="7196921" cy="145394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TextBox 27"/>
            <p:cNvSpPr txBox="1"/>
            <p:nvPr/>
          </p:nvSpPr>
          <p:spPr>
            <a:xfrm>
              <a:off x="77437" y="8647783"/>
              <a:ext cx="6851841" cy="840774"/>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Speech, Language and Communication </a:t>
              </a:r>
            </a:p>
            <a:p>
              <a:r>
                <a:rPr lang="en-GB" b="1" dirty="0">
                  <a:latin typeface="Arial" panose="020B0604020202020204" pitchFamily="34" charset="0"/>
                  <a:cs typeface="Arial" panose="020B0604020202020204" pitchFamily="34" charset="0"/>
                </a:rPr>
                <a:t>(SLCN) Graduated Response</a:t>
              </a:r>
            </a:p>
          </p:txBody>
        </p:sp>
        <p:sp>
          <p:nvSpPr>
            <p:cNvPr id="29" name="TextBox 28"/>
            <p:cNvSpPr txBox="1"/>
            <p:nvPr/>
          </p:nvSpPr>
          <p:spPr>
            <a:xfrm>
              <a:off x="57708" y="9449289"/>
              <a:ext cx="6911280" cy="502235"/>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Interim Report January 2023</a:t>
              </a:r>
            </a:p>
          </p:txBody>
        </p:sp>
        <p:pic>
          <p:nvPicPr>
            <p:cNvPr id="58" name="Picture 8" descr="https://my.dchs.nhs.uk/Portals/0/Repository/Teams/Communications%20and%20Engagement/Branding/DCHS%20logo/Derbyshire%20Community%20Health%20Services%20NHS%20Foundation%20Trust%20RGB%20WHITE.png?ver=2018-11-30-134907-107&amp;timestamp=15796861856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0037" y="8579650"/>
              <a:ext cx="2691809" cy="1361200"/>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7" name="Diagram 16">
            <a:extLst>
              <a:ext uri="{FF2B5EF4-FFF2-40B4-BE49-F238E27FC236}">
                <a16:creationId xmlns:a16="http://schemas.microsoft.com/office/drawing/2014/main" id="{FC0F852E-792C-4F48-B842-A1C9B96189CD}"/>
              </a:ext>
            </a:extLst>
          </p:cNvPr>
          <p:cNvGraphicFramePr/>
          <p:nvPr>
            <p:extLst>
              <p:ext uri="{D42A27DB-BD31-4B8C-83A1-F6EECF244321}">
                <p14:modId xmlns:p14="http://schemas.microsoft.com/office/powerpoint/2010/main" val="1354300403"/>
              </p:ext>
            </p:extLst>
          </p:nvPr>
        </p:nvGraphicFramePr>
        <p:xfrm>
          <a:off x="47658" y="1137471"/>
          <a:ext cx="6745471" cy="85680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35361841"/>
      </p:ext>
    </p:extLst>
  </p:cSld>
  <p:clrMapOvr>
    <a:masterClrMapping/>
  </p:clrMapOvr>
</p:sld>
</file>

<file path=ppt/theme/theme1.xml><?xml version="1.0" encoding="utf-8"?>
<a:theme xmlns:a="http://schemas.openxmlformats.org/drawingml/2006/main" name="Office Theme">
  <a:themeElements>
    <a:clrScheme name="DCHS">
      <a:dk1>
        <a:sysClr val="windowText" lastClr="000000"/>
      </a:dk1>
      <a:lt1>
        <a:sysClr val="window" lastClr="FFFFFF"/>
      </a:lt1>
      <a:dk2>
        <a:srgbClr val="1F497D"/>
      </a:dk2>
      <a:lt2>
        <a:srgbClr val="EEECE1"/>
      </a:lt2>
      <a:accent1>
        <a:srgbClr val="FCB53D"/>
      </a:accent1>
      <a:accent2>
        <a:srgbClr val="EE3680"/>
      </a:accent2>
      <a:accent3>
        <a:srgbClr val="8DC63F"/>
      </a:accent3>
      <a:accent4>
        <a:srgbClr val="00BDF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726</Words>
  <Application>Microsoft Office PowerPoint</Application>
  <PresentationFormat>A4 Paper (210x297 mm)</PresentationFormat>
  <Paragraphs>92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GDS Transport</vt:lpstr>
      <vt:lpstr>Symbol</vt:lpstr>
      <vt:lpstr>Office Theme</vt:lpstr>
      <vt:lpstr>PowerPoint Presentation</vt:lpstr>
      <vt:lpstr>PowerPoint Presentation</vt:lpstr>
      <vt:lpstr>PowerPoint Presentation</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Cassandra_Dye</dc:creator>
  <cp:lastModifiedBy>Sue Leyland</cp:lastModifiedBy>
  <cp:revision>78</cp:revision>
  <cp:lastPrinted>2023-01-23T11:37:15Z</cp:lastPrinted>
  <dcterms:created xsi:type="dcterms:W3CDTF">2020-01-29T11:19:35Z</dcterms:created>
  <dcterms:modified xsi:type="dcterms:W3CDTF">2023-01-25T14:05:23Z</dcterms:modified>
</cp:coreProperties>
</file>