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7"/>
  </p:notesMasterIdLst>
  <p:sldIdLst>
    <p:sldId id="396"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uth Sadler" initials="RS" lastIdx="8"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387"/>
    <a:srgbClr val="FFFFFF"/>
    <a:srgbClr val="E9448E"/>
    <a:srgbClr val="FEC900"/>
    <a:srgbClr val="C51660"/>
    <a:srgbClr val="00B7DF"/>
    <a:srgbClr val="006FB3"/>
    <a:srgbClr val="7A2E82"/>
    <a:srgbClr val="FE9C2E"/>
    <a:srgbClr val="C1D26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05" autoAdjust="0"/>
    <p:restoredTop sz="86395" autoAdjust="0"/>
  </p:normalViewPr>
  <p:slideViewPr>
    <p:cSldViewPr>
      <p:cViewPr varScale="1">
        <p:scale>
          <a:sx n="71" d="100"/>
          <a:sy n="71" d="100"/>
        </p:scale>
        <p:origin x="1046" y="5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heme" Target="theme/theme1.xml"/><Relationship Id="rId5" Type="http://schemas.openxmlformats.org/officeDocument/2006/relationships/slideMaster" Target="slideMasters/slideMaster1.xml"/><Relationship Id="rId10"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chel Kunz" userId="9b120c09-3a06-45fa-bfc6-1c1e09e1224e" providerId="ADAL" clId="{834DB660-0231-40EC-ACA7-61618B73D0F8}"/>
    <pc:docChg chg="modSld">
      <pc:chgData name="Rachel Kunz" userId="9b120c09-3a06-45fa-bfc6-1c1e09e1224e" providerId="ADAL" clId="{834DB660-0231-40EC-ACA7-61618B73D0F8}" dt="2026-03-02T12:17:17.648" v="5" actId="13244"/>
      <pc:docMkLst>
        <pc:docMk/>
      </pc:docMkLst>
      <pc:sldChg chg="modSp mod">
        <pc:chgData name="Rachel Kunz" userId="9b120c09-3a06-45fa-bfc6-1c1e09e1224e" providerId="ADAL" clId="{834DB660-0231-40EC-ACA7-61618B73D0F8}" dt="2026-03-02T12:17:17.648" v="5" actId="13244"/>
        <pc:sldMkLst>
          <pc:docMk/>
          <pc:sldMk cId="610210099" sldId="396"/>
        </pc:sldMkLst>
        <pc:spChg chg="ord">
          <ac:chgData name="Rachel Kunz" userId="9b120c09-3a06-45fa-bfc6-1c1e09e1224e" providerId="ADAL" clId="{834DB660-0231-40EC-ACA7-61618B73D0F8}" dt="2026-03-02T12:16:52.738" v="3" actId="13244"/>
          <ac:spMkLst>
            <pc:docMk/>
            <pc:sldMk cId="610210099" sldId="396"/>
            <ac:spMk id="2" creationId="{0F3FDD45-6336-443B-4C90-D3D1D0AD9B88}"/>
          </ac:spMkLst>
        </pc:spChg>
        <pc:spChg chg="ord">
          <ac:chgData name="Rachel Kunz" userId="9b120c09-3a06-45fa-bfc6-1c1e09e1224e" providerId="ADAL" clId="{834DB660-0231-40EC-ACA7-61618B73D0F8}" dt="2026-03-02T12:16:34.062" v="0" actId="13244"/>
          <ac:spMkLst>
            <pc:docMk/>
            <pc:sldMk cId="610210099" sldId="396"/>
            <ac:spMk id="6" creationId="{47818884-CCDB-2085-724E-3F3206A46142}"/>
          </ac:spMkLst>
        </pc:spChg>
        <pc:spChg chg="ord">
          <ac:chgData name="Rachel Kunz" userId="9b120c09-3a06-45fa-bfc6-1c1e09e1224e" providerId="ADAL" clId="{834DB660-0231-40EC-ACA7-61618B73D0F8}" dt="2026-03-02T12:16:42.940" v="1" actId="13244"/>
          <ac:spMkLst>
            <pc:docMk/>
            <pc:sldMk cId="610210099" sldId="396"/>
            <ac:spMk id="31" creationId="{4F372190-447B-E26C-45CD-5470367D7686}"/>
          </ac:spMkLst>
        </pc:spChg>
        <pc:spChg chg="ord">
          <ac:chgData name="Rachel Kunz" userId="9b120c09-3a06-45fa-bfc6-1c1e09e1224e" providerId="ADAL" clId="{834DB660-0231-40EC-ACA7-61618B73D0F8}" dt="2026-03-02T12:16:47.685" v="2" actId="13244"/>
          <ac:spMkLst>
            <pc:docMk/>
            <pc:sldMk cId="610210099" sldId="396"/>
            <ac:spMk id="32" creationId="{3148AC0B-68B3-B29A-E600-67F1457AEB35}"/>
          </ac:spMkLst>
        </pc:spChg>
        <pc:spChg chg="ord">
          <ac:chgData name="Rachel Kunz" userId="9b120c09-3a06-45fa-bfc6-1c1e09e1224e" providerId="ADAL" clId="{834DB660-0231-40EC-ACA7-61618B73D0F8}" dt="2026-03-02T12:17:17.648" v="5" actId="13244"/>
          <ac:spMkLst>
            <pc:docMk/>
            <pc:sldMk cId="610210099" sldId="396"/>
            <ac:spMk id="33" creationId="{07288982-3B99-56F4-B17A-D7F61C0E8E6F}"/>
          </ac:spMkLst>
        </pc:spChg>
        <pc:spChg chg="ord">
          <ac:chgData name="Rachel Kunz" userId="9b120c09-3a06-45fa-bfc6-1c1e09e1224e" providerId="ADAL" clId="{834DB660-0231-40EC-ACA7-61618B73D0F8}" dt="2026-03-02T12:17:08.914" v="4" actId="13244"/>
          <ac:spMkLst>
            <pc:docMk/>
            <pc:sldMk cId="610210099" sldId="396"/>
            <ac:spMk id="34" creationId="{D820670A-EC3E-2B41-6EF4-F016A789168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C12FF0-3901-1540-AC0F-10F8AF89DE3C}" type="datetimeFigureOut">
              <a:rPr lang="en-US" smtClean="0"/>
              <a:t>3/2/2026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E1C216-CF99-1F4C-9027-F0662305A808}" type="slidenum">
              <a:rPr lang="en-US" smtClean="0"/>
              <a:t>‹#›</a:t>
            </a:fld>
            <a:endParaRPr lang="en-US"/>
          </a:p>
        </p:txBody>
      </p:sp>
    </p:spTree>
    <p:extLst>
      <p:ext uri="{BB962C8B-B14F-4D97-AF65-F5344CB8AC3E}">
        <p14:creationId xmlns:p14="http://schemas.microsoft.com/office/powerpoint/2010/main" val="42542743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4E1C216-CF99-1F4C-9027-F0662305A808}" type="slidenum">
              <a:rPr lang="en-US" smtClean="0"/>
              <a:t>1</a:t>
            </a:fld>
            <a:endParaRPr lang="en-US"/>
          </a:p>
        </p:txBody>
      </p:sp>
    </p:spTree>
    <p:extLst>
      <p:ext uri="{BB962C8B-B14F-4D97-AF65-F5344CB8AC3E}">
        <p14:creationId xmlns:p14="http://schemas.microsoft.com/office/powerpoint/2010/main" val="17063539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asic">
    <p:spTree>
      <p:nvGrpSpPr>
        <p:cNvPr id="1" name=""/>
        <p:cNvGrpSpPr/>
        <p:nvPr/>
      </p:nvGrpSpPr>
      <p:grpSpPr>
        <a:xfrm>
          <a:off x="0" y="0"/>
          <a:ext cx="0" cy="0"/>
          <a:chOff x="0" y="0"/>
          <a:chExt cx="0" cy="0"/>
        </a:xfrm>
      </p:grpSpPr>
      <p:pic>
        <p:nvPicPr>
          <p:cNvPr id="7" name="Picture 6" descr="Derby City Council ">
            <a:extLst>
              <a:ext uri="{FF2B5EF4-FFF2-40B4-BE49-F238E27FC236}">
                <a16:creationId xmlns:a16="http://schemas.microsoft.com/office/drawing/2014/main" id="{B01E3600-7986-1843-9384-E21DA7E52A6D}"/>
              </a:ext>
              <a:ext uri="{C183D7F6-B498-43B3-948B-1728B52AA6E4}">
                <adec:decorative xmlns:adec="http://schemas.microsoft.com/office/drawing/2017/decorative" val="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28384" y="6204686"/>
            <a:ext cx="939612" cy="522416"/>
          </a:xfrm>
          <a:prstGeom prst="rect">
            <a:avLst/>
          </a:prstGeom>
        </p:spPr>
      </p:pic>
    </p:spTree>
    <p:extLst>
      <p:ext uri="{BB962C8B-B14F-4D97-AF65-F5344CB8AC3E}">
        <p14:creationId xmlns:p14="http://schemas.microsoft.com/office/powerpoint/2010/main" val="36721952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GB"/>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EA79703-CD71-4A22-AB91-035832922EFC}" type="datetimeFigureOut">
              <a:rPr lang="en-GB" smtClean="0"/>
              <a:t>02/03/2026</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B366A975-EB7B-422A-9AC3-7F7A7812E753}" type="slidenum">
              <a:rPr lang="en-GB" smtClean="0"/>
              <a:t>‹#›</a:t>
            </a:fld>
            <a:endParaRPr lang="en-GB"/>
          </a:p>
        </p:txBody>
      </p:sp>
    </p:spTree>
    <p:extLst>
      <p:ext uri="{BB962C8B-B14F-4D97-AF65-F5344CB8AC3E}">
        <p14:creationId xmlns:p14="http://schemas.microsoft.com/office/powerpoint/2010/main" val="3891084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EA79703-CD71-4A22-AB91-035832922EFC}" type="datetimeFigureOut">
              <a:rPr lang="en-GB" smtClean="0"/>
              <a:t>02/03/2026</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B366A975-EB7B-422A-9AC3-7F7A7812E753}" type="slidenum">
              <a:rPr lang="en-GB" smtClean="0"/>
              <a:t>‹#›</a:t>
            </a:fld>
            <a:endParaRPr lang="en-GB"/>
          </a:p>
        </p:txBody>
      </p:sp>
    </p:spTree>
    <p:extLst>
      <p:ext uri="{BB962C8B-B14F-4D97-AF65-F5344CB8AC3E}">
        <p14:creationId xmlns:p14="http://schemas.microsoft.com/office/powerpoint/2010/main" val="6404977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tro/Thank you">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7DA175-6DBF-904E-BB64-74E7A2F27F37}"/>
              </a:ext>
              <a:ext uri="{C183D7F6-B498-43B3-948B-1728B52AA6E4}">
                <adec:decorative xmlns:adec="http://schemas.microsoft.com/office/drawing/2017/decorative" val="1"/>
              </a:ext>
            </a:extLst>
          </p:cNvPr>
          <p:cNvSpPr/>
          <p:nvPr userDrawn="1"/>
        </p:nvSpPr>
        <p:spPr>
          <a:xfrm>
            <a:off x="0" y="3429000"/>
            <a:ext cx="9154585" cy="343963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9" name="Picture 8" descr="Derby City Council">
            <a:extLst>
              <a:ext uri="{FF2B5EF4-FFF2-40B4-BE49-F238E27FC236}">
                <a16:creationId xmlns:a16="http://schemas.microsoft.com/office/drawing/2014/main" id="{3D66A128-9442-F744-99ED-0F3E8FD9BF7E}"/>
              </a:ext>
              <a:ext uri="{C183D7F6-B498-43B3-948B-1728B52AA6E4}">
                <adec:decorative xmlns:adec="http://schemas.microsoft.com/office/drawing/2017/decorative" val="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96900" y="6190420"/>
            <a:ext cx="939612" cy="550948"/>
          </a:xfrm>
          <a:prstGeom prst="rect">
            <a:avLst/>
          </a:prstGeom>
        </p:spPr>
      </p:pic>
    </p:spTree>
    <p:extLst>
      <p:ext uri="{BB962C8B-B14F-4D97-AF65-F5344CB8AC3E}">
        <p14:creationId xmlns:p14="http://schemas.microsoft.com/office/powerpoint/2010/main" val="1244036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EA79703-CD71-4A22-AB91-035832922EFC}" type="datetimeFigureOut">
              <a:rPr lang="en-GB" smtClean="0"/>
              <a:t>02/03/2026</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B366A975-EB7B-422A-9AC3-7F7A7812E753}" type="slidenum">
              <a:rPr lang="en-GB" smtClean="0"/>
              <a:t>‹#›</a:t>
            </a:fld>
            <a:endParaRPr lang="en-GB"/>
          </a:p>
        </p:txBody>
      </p:sp>
    </p:spTree>
    <p:extLst>
      <p:ext uri="{BB962C8B-B14F-4D97-AF65-F5344CB8AC3E}">
        <p14:creationId xmlns:p14="http://schemas.microsoft.com/office/powerpoint/2010/main" val="3656901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CEA79703-CD71-4A22-AB91-035832922EFC}" type="datetimeFigureOut">
              <a:rPr lang="en-GB" smtClean="0"/>
              <a:t>02/03/2026</a:t>
            </a:fld>
            <a:endParaRPr lang="en-GB"/>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B366A975-EB7B-422A-9AC3-7F7A7812E753}" type="slidenum">
              <a:rPr lang="en-GB" smtClean="0"/>
              <a:t>‹#›</a:t>
            </a:fld>
            <a:endParaRPr lang="en-GB"/>
          </a:p>
        </p:txBody>
      </p:sp>
    </p:spTree>
    <p:extLst>
      <p:ext uri="{BB962C8B-B14F-4D97-AF65-F5344CB8AC3E}">
        <p14:creationId xmlns:p14="http://schemas.microsoft.com/office/powerpoint/2010/main" val="4240793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CEA79703-CD71-4A22-AB91-035832922EFC}" type="datetimeFigureOut">
              <a:rPr lang="en-GB" smtClean="0"/>
              <a:t>02/03/2026</a:t>
            </a:fld>
            <a:endParaRPr lang="en-GB"/>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GB"/>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B366A975-EB7B-422A-9AC3-7F7A7812E753}" type="slidenum">
              <a:rPr lang="en-GB" smtClean="0"/>
              <a:t>‹#›</a:t>
            </a:fld>
            <a:endParaRPr lang="en-GB"/>
          </a:p>
        </p:txBody>
      </p:sp>
    </p:spTree>
    <p:extLst>
      <p:ext uri="{BB962C8B-B14F-4D97-AF65-F5344CB8AC3E}">
        <p14:creationId xmlns:p14="http://schemas.microsoft.com/office/powerpoint/2010/main" val="911339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GB"/>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CEA79703-CD71-4A22-AB91-035832922EFC}" type="datetimeFigureOut">
              <a:rPr lang="en-GB" smtClean="0"/>
              <a:t>02/03/2026</a:t>
            </a:fld>
            <a:endParaRPr lang="en-GB"/>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GB"/>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B366A975-EB7B-422A-9AC3-7F7A7812E753}" type="slidenum">
              <a:rPr lang="en-GB" smtClean="0"/>
              <a:t>‹#›</a:t>
            </a:fld>
            <a:endParaRPr lang="en-GB"/>
          </a:p>
        </p:txBody>
      </p:sp>
    </p:spTree>
    <p:extLst>
      <p:ext uri="{BB962C8B-B14F-4D97-AF65-F5344CB8AC3E}">
        <p14:creationId xmlns:p14="http://schemas.microsoft.com/office/powerpoint/2010/main" val="1841699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CEA79703-CD71-4A22-AB91-035832922EFC}" type="datetimeFigureOut">
              <a:rPr lang="en-GB" smtClean="0"/>
              <a:t>02/03/2026</a:t>
            </a:fld>
            <a:endParaRPr lang="en-GB"/>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GB"/>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B366A975-EB7B-422A-9AC3-7F7A7812E753}" type="slidenum">
              <a:rPr lang="en-GB" smtClean="0"/>
              <a:t>‹#›</a:t>
            </a:fld>
            <a:endParaRPr lang="en-GB"/>
          </a:p>
        </p:txBody>
      </p:sp>
    </p:spTree>
    <p:extLst>
      <p:ext uri="{BB962C8B-B14F-4D97-AF65-F5344CB8AC3E}">
        <p14:creationId xmlns:p14="http://schemas.microsoft.com/office/powerpoint/2010/main" val="961634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CEA79703-CD71-4A22-AB91-035832922EFC}" type="datetimeFigureOut">
              <a:rPr lang="en-GB" smtClean="0"/>
              <a:t>02/03/2026</a:t>
            </a:fld>
            <a:endParaRPr lang="en-GB"/>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B366A975-EB7B-422A-9AC3-7F7A7812E753}" type="slidenum">
              <a:rPr lang="en-GB" smtClean="0"/>
              <a:t>‹#›</a:t>
            </a:fld>
            <a:endParaRPr lang="en-GB"/>
          </a:p>
        </p:txBody>
      </p:sp>
    </p:spTree>
    <p:extLst>
      <p:ext uri="{BB962C8B-B14F-4D97-AF65-F5344CB8AC3E}">
        <p14:creationId xmlns:p14="http://schemas.microsoft.com/office/powerpoint/2010/main" val="16231487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CEA79703-CD71-4A22-AB91-035832922EFC}" type="datetimeFigureOut">
              <a:rPr lang="en-GB" smtClean="0"/>
              <a:t>02/03/2026</a:t>
            </a:fld>
            <a:endParaRPr lang="en-GB"/>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B366A975-EB7B-422A-9AC3-7F7A7812E753}" type="slidenum">
              <a:rPr lang="en-GB" smtClean="0"/>
              <a:t>‹#›</a:t>
            </a:fld>
            <a:endParaRPr lang="en-GB"/>
          </a:p>
        </p:txBody>
      </p:sp>
    </p:spTree>
    <p:extLst>
      <p:ext uri="{BB962C8B-B14F-4D97-AF65-F5344CB8AC3E}">
        <p14:creationId xmlns:p14="http://schemas.microsoft.com/office/powerpoint/2010/main" val="28485406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6478948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5744F0D-54D1-79E6-62D2-D2B345567BE3}"/>
              </a:ext>
              <a:ext uri="{C183D7F6-B498-43B3-948B-1728B52AA6E4}">
                <adec:decorative xmlns:adec="http://schemas.microsoft.com/office/drawing/2017/decorative" val="1"/>
              </a:ext>
            </a:extLst>
          </p:cNvPr>
          <p:cNvSpPr/>
          <p:nvPr/>
        </p:nvSpPr>
        <p:spPr>
          <a:xfrm>
            <a:off x="-11113" y="0"/>
            <a:ext cx="9155113" cy="11255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4" name="TextBox 5">
            <a:extLst>
              <a:ext uri="{FF2B5EF4-FFF2-40B4-BE49-F238E27FC236}">
                <a16:creationId xmlns:a16="http://schemas.microsoft.com/office/drawing/2014/main" id="{17656B4F-93EC-0195-8ADE-D96D42A0C979}"/>
              </a:ext>
            </a:extLst>
          </p:cNvPr>
          <p:cNvSpPr txBox="1">
            <a:spLocks noGrp="1" noChangeArrowheads="1"/>
          </p:cNvSpPr>
          <p:nvPr>
            <p:ph type="title" idx="4294967295"/>
          </p:nvPr>
        </p:nvSpPr>
        <p:spPr bwMode="auto">
          <a:xfrm>
            <a:off x="261938" y="188913"/>
            <a:ext cx="8631237" cy="646331"/>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GB" altLang="en-US" sz="3600" b="1" dirty="0">
                <a:solidFill>
                  <a:schemeClr val="accent5">
                    <a:lumMod val="50000"/>
                  </a:schemeClr>
                </a:solidFill>
                <a:ea typeface="+mn-ea"/>
                <a:cs typeface="+mn-cs"/>
              </a:rPr>
              <a:t>Behaviour Strategy Panel Referral Pathway</a:t>
            </a:r>
            <a:endParaRPr kumimoji="0" lang="en-GB" altLang="en-US" sz="2400" b="0" i="0" u="none" strike="noStrike" kern="1200" cap="none" spc="0" normalizeH="0" baseline="0" noProof="0" dirty="0">
              <a:ln>
                <a:noFill/>
              </a:ln>
              <a:solidFill>
                <a:schemeClr val="accent5">
                  <a:lumMod val="50000"/>
                </a:schemeClr>
              </a:solidFill>
              <a:effectLst/>
              <a:uLnTx/>
              <a:uFillTx/>
              <a:latin typeface="Calibri" pitchFamily="34" charset="0"/>
              <a:ea typeface="+mn-ea"/>
              <a:cs typeface="+mn-cs"/>
            </a:endParaRPr>
          </a:p>
        </p:txBody>
      </p:sp>
      <p:sp>
        <p:nvSpPr>
          <p:cNvPr id="6" name="TextBox 5">
            <a:extLst>
              <a:ext uri="{FF2B5EF4-FFF2-40B4-BE49-F238E27FC236}">
                <a16:creationId xmlns:a16="http://schemas.microsoft.com/office/drawing/2014/main" id="{47818884-CCDB-2085-724E-3F3206A46142}"/>
              </a:ext>
            </a:extLst>
          </p:cNvPr>
          <p:cNvSpPr txBox="1"/>
          <p:nvPr/>
        </p:nvSpPr>
        <p:spPr>
          <a:xfrm>
            <a:off x="294798" y="809020"/>
            <a:ext cx="8064896" cy="923330"/>
          </a:xfrm>
          <a:prstGeom prst="rect">
            <a:avLst/>
          </a:prstGeom>
          <a:noFill/>
        </p:spPr>
        <p:txBody>
          <a:bodyPr wrap="square" rtlCol="0">
            <a:spAutoFit/>
          </a:bodyPr>
          <a:lstStyle/>
          <a:p>
            <a:r>
              <a:rPr lang="en-US" dirty="0">
                <a:solidFill>
                  <a:srgbClr val="008387"/>
                </a:solidFill>
              </a:rPr>
              <a:t>To consider the severity of the concerns around the CYP to ensure the relevant signposting and referrals are made and to ensure you have done all you can prior to seeking advice.</a:t>
            </a:r>
            <a:endParaRPr lang="en-GB" dirty="0">
              <a:solidFill>
                <a:srgbClr val="008387"/>
              </a:solidFill>
            </a:endParaRPr>
          </a:p>
        </p:txBody>
      </p:sp>
      <p:sp>
        <p:nvSpPr>
          <p:cNvPr id="2" name="Flowchart: Off-page Connector 1">
            <a:extLst>
              <a:ext uri="{FF2B5EF4-FFF2-40B4-BE49-F238E27FC236}">
                <a16:creationId xmlns:a16="http://schemas.microsoft.com/office/drawing/2014/main" id="{0F3FDD45-6336-443B-4C90-D3D1D0AD9B88}"/>
              </a:ext>
            </a:extLst>
          </p:cNvPr>
          <p:cNvSpPr/>
          <p:nvPr/>
        </p:nvSpPr>
        <p:spPr>
          <a:xfrm>
            <a:off x="395536" y="1904058"/>
            <a:ext cx="2186034" cy="2952330"/>
          </a:xfrm>
          <a:prstGeom prst="flowChartOffpageConnector">
            <a:avLst/>
          </a:prstGeom>
          <a:solidFill>
            <a:srgbClr val="008387"/>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a:p>
            <a:pPr algn="ctr"/>
            <a:endParaRPr lang="en-GB" dirty="0"/>
          </a:p>
          <a:p>
            <a:pPr algn="ctr"/>
            <a:endParaRPr lang="en-GB" dirty="0"/>
          </a:p>
          <a:p>
            <a:pPr algn="ctr"/>
            <a:endParaRPr lang="en-GB" sz="1400" b="1" dirty="0"/>
          </a:p>
          <a:p>
            <a:pPr algn="ctr"/>
            <a:r>
              <a:rPr lang="en-GB" sz="1400" b="1" dirty="0"/>
              <a:t>1</a:t>
            </a:r>
          </a:p>
          <a:p>
            <a:endParaRPr lang="en-US" sz="1050" b="1" dirty="0"/>
          </a:p>
          <a:p>
            <a:r>
              <a:rPr lang="en-GB" sz="1400" b="1" dirty="0"/>
              <a:t>Behaviour Support Plan</a:t>
            </a:r>
          </a:p>
          <a:p>
            <a:endParaRPr lang="en-GB" sz="1400" b="1" dirty="0"/>
          </a:p>
          <a:p>
            <a:r>
              <a:rPr lang="en-GB" sz="1400" b="1" dirty="0"/>
              <a:t>Strategies already in place</a:t>
            </a:r>
          </a:p>
          <a:p>
            <a:endParaRPr lang="en-GB" sz="1400" dirty="0">
              <a:effectLst>
                <a:outerShdw blurRad="50800" dist="50800" dir="5400000" algn="ctr" rotWithShape="0">
                  <a:schemeClr val="accent1"/>
                </a:outerShdw>
              </a:effectLst>
            </a:endParaRPr>
          </a:p>
          <a:p>
            <a:r>
              <a:rPr lang="en-GB" sz="1400" b="1" dirty="0"/>
              <a:t>Regular meetings have been </a:t>
            </a:r>
          </a:p>
          <a:p>
            <a:r>
              <a:rPr lang="en-GB" sz="1400" b="1" dirty="0"/>
              <a:t>held with CYP and</a:t>
            </a:r>
          </a:p>
          <a:p>
            <a:r>
              <a:rPr lang="en-GB" sz="1400" b="1" dirty="0"/>
              <a:t>Parents/Carers</a:t>
            </a:r>
          </a:p>
          <a:p>
            <a:pPr algn="ctr"/>
            <a:endParaRPr lang="en-GB" dirty="0"/>
          </a:p>
          <a:p>
            <a:pPr algn="ctr"/>
            <a:endParaRPr lang="en-GB" sz="1400" dirty="0"/>
          </a:p>
          <a:p>
            <a:pPr algn="ctr"/>
            <a:endParaRPr lang="en-GB" sz="1400" dirty="0"/>
          </a:p>
          <a:p>
            <a:pPr algn="ctr"/>
            <a:endParaRPr lang="en-GB" sz="1400" dirty="0"/>
          </a:p>
          <a:p>
            <a:endParaRPr lang="en-GB" dirty="0"/>
          </a:p>
        </p:txBody>
      </p:sp>
      <p:sp>
        <p:nvSpPr>
          <p:cNvPr id="31" name="Rectangle: Rounded Corners 30">
            <a:extLst>
              <a:ext uri="{FF2B5EF4-FFF2-40B4-BE49-F238E27FC236}">
                <a16:creationId xmlns:a16="http://schemas.microsoft.com/office/drawing/2014/main" id="{4F372190-447B-E26C-45CD-5470367D7686}"/>
              </a:ext>
            </a:extLst>
          </p:cNvPr>
          <p:cNvSpPr/>
          <p:nvPr/>
        </p:nvSpPr>
        <p:spPr>
          <a:xfrm>
            <a:off x="478876" y="5117436"/>
            <a:ext cx="2019353" cy="88517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dirty="0"/>
              <a:t>Consult with IYFA for signposting and advice </a:t>
            </a:r>
          </a:p>
        </p:txBody>
      </p:sp>
      <p:sp>
        <p:nvSpPr>
          <p:cNvPr id="34" name="Flowchart: Off-page Connector 33">
            <a:extLst>
              <a:ext uri="{FF2B5EF4-FFF2-40B4-BE49-F238E27FC236}">
                <a16:creationId xmlns:a16="http://schemas.microsoft.com/office/drawing/2014/main" id="{D820670A-EC3E-2B41-6EF4-F016A7891681}"/>
              </a:ext>
            </a:extLst>
          </p:cNvPr>
          <p:cNvSpPr/>
          <p:nvPr/>
        </p:nvSpPr>
        <p:spPr>
          <a:xfrm>
            <a:off x="3192091" y="1904058"/>
            <a:ext cx="2186034" cy="2952330"/>
          </a:xfrm>
          <a:prstGeom prst="flowChartOffpageConnector">
            <a:avLst/>
          </a:prstGeom>
          <a:solidFill>
            <a:srgbClr val="008387"/>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a:p>
            <a:pPr algn="ctr"/>
            <a:endParaRPr lang="en-GB" dirty="0"/>
          </a:p>
          <a:p>
            <a:pPr algn="ctr"/>
            <a:endParaRPr lang="en-GB" dirty="0"/>
          </a:p>
          <a:p>
            <a:endParaRPr lang="en-GB" sz="1200" b="1" dirty="0"/>
          </a:p>
          <a:p>
            <a:endParaRPr lang="en-GB" sz="1200" b="1" dirty="0"/>
          </a:p>
          <a:p>
            <a:endParaRPr lang="en-GB" sz="1200" b="1" dirty="0"/>
          </a:p>
          <a:p>
            <a:endParaRPr lang="en-GB" sz="1200" b="1" dirty="0"/>
          </a:p>
          <a:p>
            <a:endParaRPr lang="en-GB" sz="1200" b="1" dirty="0"/>
          </a:p>
          <a:p>
            <a:endParaRPr lang="en-GB" sz="1200" b="1" dirty="0"/>
          </a:p>
          <a:p>
            <a:endParaRPr lang="en-GB" sz="1200" b="1" dirty="0"/>
          </a:p>
          <a:p>
            <a:endParaRPr lang="en-GB" sz="1050" b="1" dirty="0"/>
          </a:p>
          <a:p>
            <a:endParaRPr lang="en-GB" sz="1050" b="1" dirty="0"/>
          </a:p>
          <a:p>
            <a:pPr algn="ctr"/>
            <a:endParaRPr lang="en-GB" sz="1400" b="1" dirty="0"/>
          </a:p>
          <a:p>
            <a:pPr algn="ctr"/>
            <a:r>
              <a:rPr lang="en-GB" sz="1400" b="1" dirty="0"/>
              <a:t>2</a:t>
            </a:r>
          </a:p>
          <a:p>
            <a:r>
              <a:rPr lang="en-GB" sz="1100" b="1" dirty="0"/>
              <a:t>Referral to external agencies</a:t>
            </a:r>
          </a:p>
          <a:p>
            <a:r>
              <a:rPr lang="en-GB" sz="1100" b="1" dirty="0"/>
              <a:t>Unmet needs have been considered and relevant assessments made</a:t>
            </a:r>
          </a:p>
          <a:p>
            <a:r>
              <a:rPr lang="en-GB" sz="1100" b="1" dirty="0"/>
              <a:t>Review meetings have been held</a:t>
            </a:r>
          </a:p>
          <a:p>
            <a:r>
              <a:rPr lang="en-GB" sz="1100" b="1" dirty="0"/>
              <a:t>Relationship breakdown with CYP/school/family</a:t>
            </a:r>
          </a:p>
          <a:p>
            <a:r>
              <a:rPr lang="en-GB" sz="1100" b="1" dirty="0"/>
              <a:t>A new setting would benefit a Fresh Start     </a:t>
            </a:r>
          </a:p>
          <a:p>
            <a:pPr algn="ctr"/>
            <a:r>
              <a:rPr lang="en-GB" sz="1100" b="1" dirty="0">
                <a:latin typeface="Aptos Display" panose="020B0004020202020204" pitchFamily="34" charset="0"/>
              </a:rPr>
              <a:t>Consult with IYFA for support with most appropriate panel or process. This could include referral to Behaviour Strategy  panel for advice</a:t>
            </a:r>
            <a:endParaRPr lang="en-GB" sz="1100" b="1" dirty="0">
              <a:effectLst>
                <a:outerShdw blurRad="50800" dist="50800" dir="5400000" algn="ctr" rotWithShape="0">
                  <a:schemeClr val="accent1"/>
                </a:outerShdw>
              </a:effectLst>
              <a:latin typeface="Aptos Display" panose="020B0004020202020204" pitchFamily="34" charset="0"/>
            </a:endParaRPr>
          </a:p>
          <a:p>
            <a:endParaRPr lang="en-GB" dirty="0">
              <a:effectLst>
                <a:outerShdw blurRad="50800" dist="50800" dir="5400000" algn="ctr" rotWithShape="0">
                  <a:schemeClr val="accent1"/>
                </a:outerShdw>
              </a:effectLst>
            </a:endParaRPr>
          </a:p>
          <a:p>
            <a:endParaRPr lang="en-GB" sz="1200" dirty="0"/>
          </a:p>
          <a:p>
            <a:endParaRPr lang="en-GB" sz="1200" b="1" dirty="0"/>
          </a:p>
          <a:p>
            <a:endParaRPr lang="en-GB" sz="1200" b="1" dirty="0"/>
          </a:p>
          <a:p>
            <a:endParaRPr lang="en-GB" dirty="0"/>
          </a:p>
          <a:p>
            <a:pPr algn="ctr"/>
            <a:endParaRPr lang="en-GB" dirty="0"/>
          </a:p>
          <a:p>
            <a:pPr algn="ctr"/>
            <a:endParaRPr lang="en-GB" sz="1400" dirty="0"/>
          </a:p>
          <a:p>
            <a:pPr algn="ctr"/>
            <a:endParaRPr lang="en-GB" sz="1400" dirty="0"/>
          </a:p>
          <a:p>
            <a:pPr algn="ctr"/>
            <a:endParaRPr lang="en-GB" sz="1400" dirty="0"/>
          </a:p>
          <a:p>
            <a:endParaRPr lang="en-GB" dirty="0"/>
          </a:p>
        </p:txBody>
      </p:sp>
      <p:sp>
        <p:nvSpPr>
          <p:cNvPr id="32" name="Rectangle: Rounded Corners 31">
            <a:extLst>
              <a:ext uri="{FF2B5EF4-FFF2-40B4-BE49-F238E27FC236}">
                <a16:creationId xmlns:a16="http://schemas.microsoft.com/office/drawing/2014/main" id="{3148AC0B-68B3-B29A-E600-67F1457AEB35}"/>
              </a:ext>
            </a:extLst>
          </p:cNvPr>
          <p:cNvSpPr/>
          <p:nvPr/>
        </p:nvSpPr>
        <p:spPr>
          <a:xfrm>
            <a:off x="3275431" y="5117436"/>
            <a:ext cx="2019353" cy="88517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dirty="0"/>
              <a:t>Refer to Behaviour Strategy Panel for Advice </a:t>
            </a:r>
          </a:p>
        </p:txBody>
      </p:sp>
      <p:sp>
        <p:nvSpPr>
          <p:cNvPr id="5" name="Flowchart: Off-page Connector 4">
            <a:extLst>
              <a:ext uri="{FF2B5EF4-FFF2-40B4-BE49-F238E27FC236}">
                <a16:creationId xmlns:a16="http://schemas.microsoft.com/office/drawing/2014/main" id="{6B0DC50A-E194-4522-3622-0CC2E96005C7}"/>
              </a:ext>
            </a:extLst>
          </p:cNvPr>
          <p:cNvSpPr/>
          <p:nvPr/>
        </p:nvSpPr>
        <p:spPr>
          <a:xfrm>
            <a:off x="6388800" y="1904058"/>
            <a:ext cx="2186034" cy="2952330"/>
          </a:xfrm>
          <a:prstGeom prst="flowChartOffpageConnector">
            <a:avLst/>
          </a:prstGeom>
          <a:solidFill>
            <a:srgbClr val="008387"/>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latin typeface="Aptos Display" panose="020B0004020202020204" pitchFamily="34" charset="0"/>
              </a:rPr>
              <a:t>3</a:t>
            </a:r>
          </a:p>
          <a:p>
            <a:pPr algn="ctr"/>
            <a:endParaRPr lang="en-US" b="1" dirty="0">
              <a:latin typeface="Aptos Display" panose="020B0004020202020204" pitchFamily="34" charset="0"/>
            </a:endParaRPr>
          </a:p>
          <a:p>
            <a:r>
              <a:rPr lang="en-US" sz="1400" b="1" dirty="0">
                <a:latin typeface="Aptos Display" panose="020B0004020202020204" pitchFamily="34" charset="0"/>
              </a:rPr>
              <a:t>Significant risk of PEX</a:t>
            </a:r>
          </a:p>
          <a:p>
            <a:endParaRPr lang="en-US" sz="1400" b="1" dirty="0">
              <a:latin typeface="Aptos Display" panose="020B0004020202020204" pitchFamily="34" charset="0"/>
            </a:endParaRPr>
          </a:p>
          <a:p>
            <a:r>
              <a:rPr lang="en-GB" sz="1400" b="1" dirty="0">
                <a:latin typeface="Aptos Display" panose="020B0004020202020204" pitchFamily="34" charset="0"/>
              </a:rPr>
              <a:t>Discussion will have taken</a:t>
            </a:r>
          </a:p>
          <a:p>
            <a:r>
              <a:rPr lang="en-GB" sz="1400" b="1" dirty="0">
                <a:latin typeface="Aptos Display" panose="020B0004020202020204" pitchFamily="34" charset="0"/>
              </a:rPr>
              <a:t>place with IYFA </a:t>
            </a:r>
          </a:p>
          <a:p>
            <a:pPr algn="ctr"/>
            <a:endParaRPr lang="en-GB" sz="1400" dirty="0"/>
          </a:p>
          <a:p>
            <a:pPr algn="ctr"/>
            <a:endParaRPr lang="en-GB" sz="1400" dirty="0"/>
          </a:p>
          <a:p>
            <a:endParaRPr lang="en-GB" dirty="0"/>
          </a:p>
        </p:txBody>
      </p:sp>
      <p:sp>
        <p:nvSpPr>
          <p:cNvPr id="33" name="Rectangle: Rounded Corners 32">
            <a:extLst>
              <a:ext uri="{FF2B5EF4-FFF2-40B4-BE49-F238E27FC236}">
                <a16:creationId xmlns:a16="http://schemas.microsoft.com/office/drawing/2014/main" id="{07288982-3B99-56F4-B17A-D7F61C0E8E6F}"/>
              </a:ext>
            </a:extLst>
          </p:cNvPr>
          <p:cNvSpPr/>
          <p:nvPr/>
        </p:nvSpPr>
        <p:spPr>
          <a:xfrm>
            <a:off x="6472140" y="5117437"/>
            <a:ext cx="2019353" cy="885177"/>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dirty="0"/>
              <a:t>Refer straight to Behaviour Strategy Panel</a:t>
            </a:r>
          </a:p>
        </p:txBody>
      </p:sp>
    </p:spTree>
    <p:extLst>
      <p:ext uri="{BB962C8B-B14F-4D97-AF65-F5344CB8AC3E}">
        <p14:creationId xmlns:p14="http://schemas.microsoft.com/office/powerpoint/2010/main" val="610210099"/>
      </p:ext>
    </p:extLst>
  </p:cSld>
  <p:clrMapOvr>
    <a:masterClrMapping/>
  </p:clrMapOvr>
</p:sld>
</file>

<file path=ppt/theme/theme1.xml><?xml version="1.0" encoding="utf-8"?>
<a:theme xmlns:a="http://schemas.openxmlformats.org/drawingml/2006/main" name="Office Theme">
  <a:themeElements>
    <a:clrScheme name="DCC 3">
      <a:dk1>
        <a:srgbClr val="000000"/>
      </a:dk1>
      <a:lt1>
        <a:srgbClr val="FFFFFF"/>
      </a:lt1>
      <a:dk2>
        <a:srgbClr val="FFFFFF"/>
      </a:dk2>
      <a:lt2>
        <a:srgbClr val="C51660"/>
      </a:lt2>
      <a:accent1>
        <a:srgbClr val="008387"/>
      </a:accent1>
      <a:accent2>
        <a:srgbClr val="C1D263"/>
      </a:accent2>
      <a:accent3>
        <a:srgbClr val="FE9C2E"/>
      </a:accent3>
      <a:accent4>
        <a:srgbClr val="E9448E"/>
      </a:accent4>
      <a:accent5>
        <a:srgbClr val="00B7DF"/>
      </a:accent5>
      <a:accent6>
        <a:srgbClr val="7A2E82"/>
      </a:accent6>
      <a:hlink>
        <a:srgbClr val="67AABF"/>
      </a:hlink>
      <a:folHlink>
        <a:srgbClr val="B1B5A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DCC PowerPoint slide deck_FINAL_JAN25_LB  -  Read-Only" id="{346C91A1-C912-4BDE-A9F6-A66EB74DBD36}" vid="{066F3111-C070-4672-A926-CCD79BC6BC7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c10977b7-92b9-4299-ae05-b29d8274bb62" xsi:nil="true"/>
    <_dlc_DocId xmlns="569719c4-d1de-44c4-a224-2dba74bf73ac">RPR2ZRQSUXMA-1544971615-23</_dlc_DocId>
    <_dlc_DocIdUrl xmlns="569719c4-d1de-44c4-a224-2dba74bf73ac">
      <Url>https://derby4.sharepoint.com/sites/CommunicationsMarketing/_layouts/15/DocIdRedir.aspx?ID=RPR2ZRQSUXMA-1544971615-23</Url>
      <Description>RPR2ZRQSUXMA-1544971615-23</Description>
    </_dlc_DocIdUrl>
    <lcf76f155ced4ddcb4097134ff3c332f xmlns="a26692a3-894f-4d76-8342-2bb4477db645">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85B241BCE5D794A82C4FB930BD985DF" ma:contentTypeVersion="16" ma:contentTypeDescription="Create a new document." ma:contentTypeScope="" ma:versionID="71fc9022ee403fd4dcde071f5c86621d">
  <xsd:schema xmlns:xsd="http://www.w3.org/2001/XMLSchema" xmlns:xs="http://www.w3.org/2001/XMLSchema" xmlns:p="http://schemas.microsoft.com/office/2006/metadata/properties" xmlns:ns2="a26692a3-894f-4d76-8342-2bb4477db645" xmlns:ns3="569719c4-d1de-44c4-a224-2dba74bf73ac" xmlns:ns4="c10977b7-92b9-4299-ae05-b29d8274bb62" targetNamespace="http://schemas.microsoft.com/office/2006/metadata/properties" ma:root="true" ma:fieldsID="1a689b6c48a7578df926edb48a06de79" ns2:_="" ns3:_="" ns4:_="">
    <xsd:import namespace="a26692a3-894f-4d76-8342-2bb4477db645"/>
    <xsd:import namespace="569719c4-d1de-44c4-a224-2dba74bf73ac"/>
    <xsd:import namespace="c10977b7-92b9-4299-ae05-b29d8274bb62"/>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OCR" minOccurs="0"/>
                <xsd:element ref="ns3:_dlc_DocId" minOccurs="0"/>
                <xsd:element ref="ns3:_dlc_DocIdUrl" minOccurs="0"/>
                <xsd:element ref="ns3:_dlc_DocIdPersistId" minOccurs="0"/>
                <xsd:element ref="ns2:MediaServiceSearchProperties" minOccurs="0"/>
                <xsd:element ref="ns2:MediaServiceObjectDetectorVersions" minOccurs="0"/>
                <xsd:element ref="ns2:MediaServiceDateTaken" minOccurs="0"/>
                <xsd:element ref="ns2:lcf76f155ced4ddcb4097134ff3c332f" minOccurs="0"/>
                <xsd:element ref="ns4: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26692a3-894f-4d76-8342-2bb4477db64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SearchProperties" ma:index="17" nillable="true" ma:displayName="MediaServiceSearchProperties" ma:hidden="true" ma:internalName="MediaServiceSearchProperties" ma:readOnly="true">
      <xsd:simpleType>
        <xsd:restriction base="dms:Note"/>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09a85e69-29b1-4de8-be92-21c421ab9c31"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569719c4-d1de-44c4-a224-2dba74bf73ac" elementFormDefault="qualified">
    <xsd:import namespace="http://schemas.microsoft.com/office/2006/documentManagement/types"/>
    <xsd:import namespace="http://schemas.microsoft.com/office/infopath/2007/PartnerControls"/>
    <xsd:element name="_dlc_DocId" ma:index="14" nillable="true" ma:displayName="Document ID Value" ma:description="The value of the document ID assigned to this item." ma:internalName="_dlc_DocId" ma:readOnly="true">
      <xsd:simpleType>
        <xsd:restriction base="dms:Text"/>
      </xsd:simpleType>
    </xsd:element>
    <xsd:element name="_dlc_DocIdUrl" ma:index="15"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6"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c10977b7-92b9-4299-ae05-b29d8274bb62" elementFormDefault="qualified">
    <xsd:import namespace="http://schemas.microsoft.com/office/2006/documentManagement/types"/>
    <xsd:import namespace="http://schemas.microsoft.com/office/infopath/2007/PartnerControls"/>
    <xsd:element name="TaxCatchAll" ma:index="22" nillable="true" ma:displayName="Taxonomy Catch All Column" ma:hidden="true" ma:list="{8eb78772-fdd5-4c4a-b59b-2e3ac07da797}" ma:internalName="TaxCatchAll" ma:showField="CatchAllData" ma:web="569719c4-d1de-44c4-a224-2dba74bf73a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7D4F294E-BA20-498E-94E4-F8C642FCFD8C}">
  <ds:schemaRefs>
    <ds:schemaRef ds:uri="c10977b7-92b9-4299-ae05-b29d8274bb62"/>
    <ds:schemaRef ds:uri="http://schemas.openxmlformats.org/package/2006/metadata/core-properties"/>
    <ds:schemaRef ds:uri="http://purl.org/dc/elements/1.1/"/>
    <ds:schemaRef ds:uri="http://schemas.microsoft.com/office/2006/documentManagement/types"/>
    <ds:schemaRef ds:uri="http://schemas.microsoft.com/office/2006/metadata/properties"/>
    <ds:schemaRef ds:uri="a26692a3-894f-4d76-8342-2bb4477db645"/>
    <ds:schemaRef ds:uri="http://purl.org/dc/terms/"/>
    <ds:schemaRef ds:uri="http://www.w3.org/XML/1998/namespace"/>
    <ds:schemaRef ds:uri="http://purl.org/dc/dcmitype/"/>
    <ds:schemaRef ds:uri="http://schemas.microsoft.com/office/infopath/2007/PartnerControls"/>
    <ds:schemaRef ds:uri="569719c4-d1de-44c4-a224-2dba74bf73ac"/>
  </ds:schemaRefs>
</ds:datastoreItem>
</file>

<file path=customXml/itemProps2.xml><?xml version="1.0" encoding="utf-8"?>
<ds:datastoreItem xmlns:ds="http://schemas.openxmlformats.org/officeDocument/2006/customXml" ds:itemID="{514A2ED3-0CC6-4006-AB2F-F1AD28A75E7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26692a3-894f-4d76-8342-2bb4477db645"/>
    <ds:schemaRef ds:uri="569719c4-d1de-44c4-a224-2dba74bf73ac"/>
    <ds:schemaRef ds:uri="c10977b7-92b9-4299-ae05-b29d8274bb6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495E0CE-00B5-49D2-BDF2-2640BAB185D2}">
  <ds:schemaRefs>
    <ds:schemaRef ds:uri="http://schemas.microsoft.com/sharepoint/v3/contenttype/forms"/>
  </ds:schemaRefs>
</ds:datastoreItem>
</file>

<file path=customXml/itemProps4.xml><?xml version="1.0" encoding="utf-8"?>
<ds:datastoreItem xmlns:ds="http://schemas.openxmlformats.org/officeDocument/2006/customXml" ds:itemID="{1A77A766-C304-4DDA-8F2B-7BAA615EAC27}">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Facet</Template>
  <TotalTime>89</TotalTime>
  <Words>147</Words>
  <Application>Microsoft Office PowerPoint</Application>
  <PresentationFormat>On-screen Show (4:3)</PresentationFormat>
  <Paragraphs>57</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 Display</vt:lpstr>
      <vt:lpstr>Arial</vt:lpstr>
      <vt:lpstr>Calibri</vt:lpstr>
      <vt:lpstr>Office Theme</vt:lpstr>
      <vt:lpstr>Behaviour Strategy Panel Referral Pathway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Hayley Stubbs</dc:creator>
  <cp:lastModifiedBy>Rachel Kunz</cp:lastModifiedBy>
  <cp:revision>6</cp:revision>
  <dcterms:created xsi:type="dcterms:W3CDTF">2025-08-06T17:32:38Z</dcterms:created>
  <dcterms:modified xsi:type="dcterms:W3CDTF">2026-03-02T12:17:17Z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0x010100E85B241BCE5D794A82C4FB930BD985DF</vt:lpwstr>
  </property>
  <property fmtid="{D5CDD505-2E9C-101B-9397-08002B2CF9AE}" pid="3" name="Order">
    <vt:r8>100</vt:r8>
  </property>
  <property fmtid="{D5CDD505-2E9C-101B-9397-08002B2CF9AE}" pid="4" name="Communications and Marketing Document Type">
    <vt:lpwstr>5</vt:lpwstr>
  </property>
  <property fmtid="{D5CDD505-2E9C-101B-9397-08002B2CF9AE}" pid="5" name="_dlc_DocIdItemGuid">
    <vt:lpwstr>d5144caf-ba4f-4eea-a468-c0b89e9defe4</vt:lpwstr>
  </property>
  <property fmtid="{D5CDD505-2E9C-101B-9397-08002B2CF9AE}" pid="6" name="MediaServiceImageTags">
    <vt:lpwstr/>
  </property>
  <property fmtid="{D5CDD505-2E9C-101B-9397-08002B2CF9AE}" pid="7" name="Communications_x0020_and_x0020_Marketing_x0020_Document_x0020_Type">
    <vt:lpwstr>5</vt:lpwstr>
  </property>
</Properties>
</file>