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5"/>
  </p:sldMasterIdLst>
  <p:sldIdLst>
    <p:sldId id="256" r:id="rId6"/>
    <p:sldId id="257" r:id="rId7"/>
    <p:sldId id="259" r:id="rId8"/>
    <p:sldId id="260" r:id="rId9"/>
    <p:sldId id="261" r:id="rId10"/>
    <p:sldId id="262" r:id="rId11"/>
    <p:sldId id="263" r:id="rId12"/>
    <p:sldId id="264" r:id="rId13"/>
    <p:sldId id="275" r:id="rId14"/>
    <p:sldId id="267" r:id="rId15"/>
    <p:sldId id="265" r:id="rId16"/>
    <p:sldId id="274" r:id="rId17"/>
    <p:sldId id="266" r:id="rId18"/>
    <p:sldId id="268" r:id="rId19"/>
    <p:sldId id="273" r:id="rId20"/>
    <p:sldId id="269" r:id="rId21"/>
    <p:sldId id="270" r:id="rId22"/>
    <p:sldId id="271" r:id="rId23"/>
    <p:sldId id="272" r:id="rId24"/>
    <p:sldId id="276"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C1CA13-E8D6-44CE-B14C-91C8A07AE9D4}" v="1" dt="2024-06-25T11:55:59.0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 Id="rId30"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84F1B4-3134-4221-8C45-F44562B99E14}"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GB"/>
        </a:p>
      </dgm:t>
    </dgm:pt>
    <dgm:pt modelId="{52466308-8637-473B-ACD1-BEE65E35F8B1}">
      <dgm:prSet phldrT="[Text]" custT="1"/>
      <dgm:spPr/>
      <dgm:t>
        <a:bodyPr/>
        <a:lstStyle/>
        <a:p>
          <a:r>
            <a:rPr lang="en-GB" sz="2800" dirty="0"/>
            <a:t>Department of Clinical Psychology (Children’s)</a:t>
          </a:r>
        </a:p>
      </dgm:t>
    </dgm:pt>
    <dgm:pt modelId="{EF0B8ACE-541D-4F2F-AAA1-F95D7D63BA19}" type="parTrans" cxnId="{23972DEA-A25B-4591-8E1D-338F6577622D}">
      <dgm:prSet/>
      <dgm:spPr/>
      <dgm:t>
        <a:bodyPr/>
        <a:lstStyle/>
        <a:p>
          <a:endParaRPr lang="en-GB"/>
        </a:p>
      </dgm:t>
    </dgm:pt>
    <dgm:pt modelId="{2730F15D-0BF9-4F71-B4A4-03FBB104ABD5}" type="sibTrans" cxnId="{23972DEA-A25B-4591-8E1D-338F6577622D}">
      <dgm:prSet/>
      <dgm:spPr/>
      <dgm:t>
        <a:bodyPr/>
        <a:lstStyle/>
        <a:p>
          <a:endParaRPr lang="en-GB"/>
        </a:p>
      </dgm:t>
    </dgm:pt>
    <dgm:pt modelId="{C7966FCD-CD77-43FD-AAFD-4B0E0F0463D6}">
      <dgm:prSet phldrT="[Text]" custT="1"/>
      <dgm:spPr/>
      <dgm:t>
        <a:bodyPr/>
        <a:lstStyle/>
        <a:p>
          <a:r>
            <a:rPr lang="en-GB" sz="2000" dirty="0"/>
            <a:t>Paediatric Clinical Psychology</a:t>
          </a:r>
        </a:p>
      </dgm:t>
    </dgm:pt>
    <dgm:pt modelId="{7EE3289B-3475-4DD0-873D-E9CF1C3C254F}" type="parTrans" cxnId="{37998BB6-7D2A-4059-9F7E-31F1C101EA1C}">
      <dgm:prSet/>
      <dgm:spPr/>
      <dgm:t>
        <a:bodyPr/>
        <a:lstStyle/>
        <a:p>
          <a:endParaRPr lang="en-GB"/>
        </a:p>
      </dgm:t>
    </dgm:pt>
    <dgm:pt modelId="{5351E37C-BBC5-435C-97DF-53FFF0D5C3B3}" type="sibTrans" cxnId="{37998BB6-7D2A-4059-9F7E-31F1C101EA1C}">
      <dgm:prSet/>
      <dgm:spPr/>
      <dgm:t>
        <a:bodyPr/>
        <a:lstStyle/>
        <a:p>
          <a:endParaRPr lang="en-GB"/>
        </a:p>
      </dgm:t>
    </dgm:pt>
    <dgm:pt modelId="{C2733DE2-CA0D-491C-9E86-4318FE0C0CFA}">
      <dgm:prSet phldrT="[Text]" custT="1"/>
      <dgm:spPr/>
      <dgm:t>
        <a:bodyPr/>
        <a:lstStyle/>
        <a:p>
          <a:r>
            <a:rPr lang="en-GB" sz="2000" dirty="0"/>
            <a:t>Autism Assessment </a:t>
          </a:r>
        </a:p>
        <a:p>
          <a:r>
            <a:rPr lang="en-GB" sz="2000" dirty="0"/>
            <a:t>(+ Intervention)</a:t>
          </a:r>
        </a:p>
      </dgm:t>
    </dgm:pt>
    <dgm:pt modelId="{159FDF8A-841D-4001-80E9-3C74797C5B55}" type="parTrans" cxnId="{F59F7401-9687-4FCE-8DD6-E5C06CD392FC}">
      <dgm:prSet/>
      <dgm:spPr/>
      <dgm:t>
        <a:bodyPr/>
        <a:lstStyle/>
        <a:p>
          <a:endParaRPr lang="en-GB"/>
        </a:p>
      </dgm:t>
    </dgm:pt>
    <dgm:pt modelId="{DD24DA2E-C54E-417E-A1EE-F1AF0B82D6A2}" type="sibTrans" cxnId="{F59F7401-9687-4FCE-8DD6-E5C06CD392FC}">
      <dgm:prSet/>
      <dgm:spPr/>
      <dgm:t>
        <a:bodyPr/>
        <a:lstStyle/>
        <a:p>
          <a:endParaRPr lang="en-GB"/>
        </a:p>
      </dgm:t>
    </dgm:pt>
    <dgm:pt modelId="{B38166B8-502C-4C05-ADB5-6DC6ED74CBB7}">
      <dgm:prSet custT="1"/>
      <dgm:spPr/>
      <dgm:t>
        <a:bodyPr/>
        <a:lstStyle/>
        <a:p>
          <a:r>
            <a:rPr lang="en-GB" sz="2000" dirty="0"/>
            <a:t>Complex Behaviour Service</a:t>
          </a:r>
        </a:p>
      </dgm:t>
    </dgm:pt>
    <dgm:pt modelId="{0DD19693-927F-4FEA-9126-15BB7FE363B0}" type="parTrans" cxnId="{2C989687-7138-4748-8C89-D900396F0D93}">
      <dgm:prSet/>
      <dgm:spPr/>
      <dgm:t>
        <a:bodyPr/>
        <a:lstStyle/>
        <a:p>
          <a:endParaRPr lang="en-GB"/>
        </a:p>
      </dgm:t>
    </dgm:pt>
    <dgm:pt modelId="{DE8AFC55-4EBE-47CF-AA07-77F11ADCB168}" type="sibTrans" cxnId="{2C989687-7138-4748-8C89-D900396F0D93}">
      <dgm:prSet/>
      <dgm:spPr/>
      <dgm:t>
        <a:bodyPr/>
        <a:lstStyle/>
        <a:p>
          <a:endParaRPr lang="en-GB"/>
        </a:p>
      </dgm:t>
    </dgm:pt>
    <dgm:pt modelId="{08DEAD9C-2B43-4A5A-8851-BC63362CC48D}">
      <dgm:prSet custT="1"/>
      <dgm:spPr/>
      <dgm:t>
        <a:bodyPr/>
        <a:lstStyle/>
        <a:p>
          <a:r>
            <a:rPr lang="en-GB" sz="2000" dirty="0"/>
            <a:t>Positive Behaviour Service</a:t>
          </a:r>
        </a:p>
      </dgm:t>
    </dgm:pt>
    <dgm:pt modelId="{D24FCE5A-AAB6-4919-B113-30A88294EB38}" type="parTrans" cxnId="{00CD2AE9-FB82-4A8E-B6EE-42CFD6ADF3B0}">
      <dgm:prSet/>
      <dgm:spPr/>
      <dgm:t>
        <a:bodyPr/>
        <a:lstStyle/>
        <a:p>
          <a:endParaRPr lang="en-GB"/>
        </a:p>
      </dgm:t>
    </dgm:pt>
    <dgm:pt modelId="{8A5BF475-6829-4D98-B991-D52F99DDC7EE}" type="sibTrans" cxnId="{00CD2AE9-FB82-4A8E-B6EE-42CFD6ADF3B0}">
      <dgm:prSet/>
      <dgm:spPr/>
      <dgm:t>
        <a:bodyPr/>
        <a:lstStyle/>
        <a:p>
          <a:endParaRPr lang="en-GB"/>
        </a:p>
      </dgm:t>
    </dgm:pt>
    <dgm:pt modelId="{68832B23-3597-4140-AF88-A328E570FA75}">
      <dgm:prSet custT="1"/>
      <dgm:spPr/>
      <dgm:t>
        <a:bodyPr/>
        <a:lstStyle/>
        <a:p>
          <a:r>
            <a:rPr lang="en-GB" sz="2000" dirty="0"/>
            <a:t>Youth Justice Psychology</a:t>
          </a:r>
        </a:p>
      </dgm:t>
    </dgm:pt>
    <dgm:pt modelId="{FFED3C40-FFE1-4205-B777-078121E5AD22}" type="parTrans" cxnId="{CA534F8F-5B6B-4C76-A03F-C6A6F155326C}">
      <dgm:prSet/>
      <dgm:spPr/>
      <dgm:t>
        <a:bodyPr/>
        <a:lstStyle/>
        <a:p>
          <a:endParaRPr lang="en-GB"/>
        </a:p>
      </dgm:t>
    </dgm:pt>
    <dgm:pt modelId="{3C13C07A-24BB-4B57-94C1-A536A811E4F5}" type="sibTrans" cxnId="{CA534F8F-5B6B-4C76-A03F-C6A6F155326C}">
      <dgm:prSet/>
      <dgm:spPr/>
      <dgm:t>
        <a:bodyPr/>
        <a:lstStyle/>
        <a:p>
          <a:endParaRPr lang="en-GB"/>
        </a:p>
      </dgm:t>
    </dgm:pt>
    <dgm:pt modelId="{404F44F8-6DDB-4E7F-BF58-23B852F4DB7A}" type="pres">
      <dgm:prSet presAssocID="{6084F1B4-3134-4221-8C45-F44562B99E14}" presName="hierChild1" presStyleCnt="0">
        <dgm:presLayoutVars>
          <dgm:chPref val="1"/>
          <dgm:dir/>
          <dgm:animOne val="branch"/>
          <dgm:animLvl val="lvl"/>
          <dgm:resizeHandles/>
        </dgm:presLayoutVars>
      </dgm:prSet>
      <dgm:spPr/>
    </dgm:pt>
    <dgm:pt modelId="{68C5BB09-D69E-4153-8589-DECB261BEE26}" type="pres">
      <dgm:prSet presAssocID="{52466308-8637-473B-ACD1-BEE65E35F8B1}" presName="hierRoot1" presStyleCnt="0"/>
      <dgm:spPr/>
    </dgm:pt>
    <dgm:pt modelId="{830FB4FF-C5CE-469A-BD85-B5D97A368BAD}" type="pres">
      <dgm:prSet presAssocID="{52466308-8637-473B-ACD1-BEE65E35F8B1}" presName="composite" presStyleCnt="0"/>
      <dgm:spPr/>
    </dgm:pt>
    <dgm:pt modelId="{597681FF-CD14-4FE4-B283-170A5A90DFDF}" type="pres">
      <dgm:prSet presAssocID="{52466308-8637-473B-ACD1-BEE65E35F8B1}" presName="background" presStyleLbl="node0" presStyleIdx="0" presStyleCnt="1"/>
      <dgm:spPr/>
    </dgm:pt>
    <dgm:pt modelId="{AEA948D0-0401-45D4-B5EB-B706AC2F4E7A}" type="pres">
      <dgm:prSet presAssocID="{52466308-8637-473B-ACD1-BEE65E35F8B1}" presName="text" presStyleLbl="fgAcc0" presStyleIdx="0" presStyleCnt="1" custScaleX="297210">
        <dgm:presLayoutVars>
          <dgm:chPref val="3"/>
        </dgm:presLayoutVars>
      </dgm:prSet>
      <dgm:spPr/>
    </dgm:pt>
    <dgm:pt modelId="{2376A33E-6DFD-43AF-ADF7-85E03D158C1D}" type="pres">
      <dgm:prSet presAssocID="{52466308-8637-473B-ACD1-BEE65E35F8B1}" presName="hierChild2" presStyleCnt="0"/>
      <dgm:spPr/>
    </dgm:pt>
    <dgm:pt modelId="{853B995D-5F31-4509-8FF7-A037F4EA78A7}" type="pres">
      <dgm:prSet presAssocID="{7EE3289B-3475-4DD0-873D-E9CF1C3C254F}" presName="Name10" presStyleLbl="parChTrans1D2" presStyleIdx="0" presStyleCnt="5"/>
      <dgm:spPr/>
    </dgm:pt>
    <dgm:pt modelId="{651DCF82-51C2-467E-9FBD-21581BF6857F}" type="pres">
      <dgm:prSet presAssocID="{C7966FCD-CD77-43FD-AAFD-4B0E0F0463D6}" presName="hierRoot2" presStyleCnt="0"/>
      <dgm:spPr/>
    </dgm:pt>
    <dgm:pt modelId="{E22E8DCA-D8D7-4DD6-8D36-FE9E145C004C}" type="pres">
      <dgm:prSet presAssocID="{C7966FCD-CD77-43FD-AAFD-4B0E0F0463D6}" presName="composite2" presStyleCnt="0"/>
      <dgm:spPr/>
    </dgm:pt>
    <dgm:pt modelId="{65238EB5-6B9A-4884-AC9E-75161E117075}" type="pres">
      <dgm:prSet presAssocID="{C7966FCD-CD77-43FD-AAFD-4B0E0F0463D6}" presName="background2" presStyleLbl="node2" presStyleIdx="0" presStyleCnt="5"/>
      <dgm:spPr/>
    </dgm:pt>
    <dgm:pt modelId="{3EB798EC-8192-4B3B-AA2D-E6E2FA5FFF16}" type="pres">
      <dgm:prSet presAssocID="{C7966FCD-CD77-43FD-AAFD-4B0E0F0463D6}" presName="text2" presStyleLbl="fgAcc2" presStyleIdx="0" presStyleCnt="5">
        <dgm:presLayoutVars>
          <dgm:chPref val="3"/>
        </dgm:presLayoutVars>
      </dgm:prSet>
      <dgm:spPr/>
    </dgm:pt>
    <dgm:pt modelId="{C319D162-F927-4797-BA5B-9756D211267D}" type="pres">
      <dgm:prSet presAssocID="{C7966FCD-CD77-43FD-AAFD-4B0E0F0463D6}" presName="hierChild3" presStyleCnt="0"/>
      <dgm:spPr/>
    </dgm:pt>
    <dgm:pt modelId="{102053C5-2B97-454D-886D-347C40FB579F}" type="pres">
      <dgm:prSet presAssocID="{159FDF8A-841D-4001-80E9-3C74797C5B55}" presName="Name10" presStyleLbl="parChTrans1D2" presStyleIdx="1" presStyleCnt="5"/>
      <dgm:spPr/>
    </dgm:pt>
    <dgm:pt modelId="{356C46CD-EAEC-4E3D-B513-AAFBB631358E}" type="pres">
      <dgm:prSet presAssocID="{C2733DE2-CA0D-491C-9E86-4318FE0C0CFA}" presName="hierRoot2" presStyleCnt="0"/>
      <dgm:spPr/>
    </dgm:pt>
    <dgm:pt modelId="{841EF79D-319E-4237-B42E-D3B3BA2195C0}" type="pres">
      <dgm:prSet presAssocID="{C2733DE2-CA0D-491C-9E86-4318FE0C0CFA}" presName="composite2" presStyleCnt="0"/>
      <dgm:spPr/>
    </dgm:pt>
    <dgm:pt modelId="{B39F381C-E2B1-4402-8A31-1CE13304C6E9}" type="pres">
      <dgm:prSet presAssocID="{C2733DE2-CA0D-491C-9E86-4318FE0C0CFA}" presName="background2" presStyleLbl="node2" presStyleIdx="1" presStyleCnt="5"/>
      <dgm:spPr/>
    </dgm:pt>
    <dgm:pt modelId="{7FB06464-9286-40D0-9D98-AAB4BA0604CE}" type="pres">
      <dgm:prSet presAssocID="{C2733DE2-CA0D-491C-9E86-4318FE0C0CFA}" presName="text2" presStyleLbl="fgAcc2" presStyleIdx="1" presStyleCnt="5" custScaleX="138321" custScaleY="110202">
        <dgm:presLayoutVars>
          <dgm:chPref val="3"/>
        </dgm:presLayoutVars>
      </dgm:prSet>
      <dgm:spPr/>
    </dgm:pt>
    <dgm:pt modelId="{D0BA7093-0517-4A3A-83AA-9D92A3FECE34}" type="pres">
      <dgm:prSet presAssocID="{C2733DE2-CA0D-491C-9E86-4318FE0C0CFA}" presName="hierChild3" presStyleCnt="0"/>
      <dgm:spPr/>
    </dgm:pt>
    <dgm:pt modelId="{5792F195-4B52-4947-A576-AE856DBB51EB}" type="pres">
      <dgm:prSet presAssocID="{0DD19693-927F-4FEA-9126-15BB7FE363B0}" presName="Name10" presStyleLbl="parChTrans1D2" presStyleIdx="2" presStyleCnt="5"/>
      <dgm:spPr/>
    </dgm:pt>
    <dgm:pt modelId="{C9E61DFE-EAF1-4AF7-AA20-598277769308}" type="pres">
      <dgm:prSet presAssocID="{B38166B8-502C-4C05-ADB5-6DC6ED74CBB7}" presName="hierRoot2" presStyleCnt="0"/>
      <dgm:spPr/>
    </dgm:pt>
    <dgm:pt modelId="{1129C660-9949-4779-80F4-70F4BD2B57DE}" type="pres">
      <dgm:prSet presAssocID="{B38166B8-502C-4C05-ADB5-6DC6ED74CBB7}" presName="composite2" presStyleCnt="0"/>
      <dgm:spPr/>
    </dgm:pt>
    <dgm:pt modelId="{B22327D6-B00A-48B6-B5DF-30A0BC47AE7A}" type="pres">
      <dgm:prSet presAssocID="{B38166B8-502C-4C05-ADB5-6DC6ED74CBB7}" presName="background2" presStyleLbl="node2" presStyleIdx="2" presStyleCnt="5"/>
      <dgm:spPr/>
    </dgm:pt>
    <dgm:pt modelId="{8C699E5F-754D-495D-B270-A134D22AA460}" type="pres">
      <dgm:prSet presAssocID="{B38166B8-502C-4C05-ADB5-6DC6ED74CBB7}" presName="text2" presStyleLbl="fgAcc2" presStyleIdx="2" presStyleCnt="5">
        <dgm:presLayoutVars>
          <dgm:chPref val="3"/>
        </dgm:presLayoutVars>
      </dgm:prSet>
      <dgm:spPr/>
    </dgm:pt>
    <dgm:pt modelId="{52874E64-377C-41BE-AAAF-DE11AE55102C}" type="pres">
      <dgm:prSet presAssocID="{B38166B8-502C-4C05-ADB5-6DC6ED74CBB7}" presName="hierChild3" presStyleCnt="0"/>
      <dgm:spPr/>
    </dgm:pt>
    <dgm:pt modelId="{888EBE52-A906-4E1F-A844-78C995986E08}" type="pres">
      <dgm:prSet presAssocID="{D24FCE5A-AAB6-4919-B113-30A88294EB38}" presName="Name10" presStyleLbl="parChTrans1D2" presStyleIdx="3" presStyleCnt="5"/>
      <dgm:spPr/>
    </dgm:pt>
    <dgm:pt modelId="{CBD46F46-5861-4D87-8452-DC5B1D28DC15}" type="pres">
      <dgm:prSet presAssocID="{08DEAD9C-2B43-4A5A-8851-BC63362CC48D}" presName="hierRoot2" presStyleCnt="0"/>
      <dgm:spPr/>
    </dgm:pt>
    <dgm:pt modelId="{C953E321-7823-4D39-AB8B-B72ED8A5F74F}" type="pres">
      <dgm:prSet presAssocID="{08DEAD9C-2B43-4A5A-8851-BC63362CC48D}" presName="composite2" presStyleCnt="0"/>
      <dgm:spPr/>
    </dgm:pt>
    <dgm:pt modelId="{FEB1D11D-AC01-404C-9447-5A1E7771C737}" type="pres">
      <dgm:prSet presAssocID="{08DEAD9C-2B43-4A5A-8851-BC63362CC48D}" presName="background2" presStyleLbl="node2" presStyleIdx="3" presStyleCnt="5"/>
      <dgm:spPr/>
    </dgm:pt>
    <dgm:pt modelId="{4846288C-4051-4A9B-86DD-FF31ED921621}" type="pres">
      <dgm:prSet presAssocID="{08DEAD9C-2B43-4A5A-8851-BC63362CC48D}" presName="text2" presStyleLbl="fgAcc2" presStyleIdx="3" presStyleCnt="5" custLinFactNeighborX="-627" custLinFactNeighborY="-987">
        <dgm:presLayoutVars>
          <dgm:chPref val="3"/>
        </dgm:presLayoutVars>
      </dgm:prSet>
      <dgm:spPr/>
    </dgm:pt>
    <dgm:pt modelId="{4FB5FD0C-06C4-4D0F-9075-96FDAB45DCEB}" type="pres">
      <dgm:prSet presAssocID="{08DEAD9C-2B43-4A5A-8851-BC63362CC48D}" presName="hierChild3" presStyleCnt="0"/>
      <dgm:spPr/>
    </dgm:pt>
    <dgm:pt modelId="{8FBF38DD-1648-41FC-8A9B-9F61203E4043}" type="pres">
      <dgm:prSet presAssocID="{FFED3C40-FFE1-4205-B777-078121E5AD22}" presName="Name10" presStyleLbl="parChTrans1D2" presStyleIdx="4" presStyleCnt="5"/>
      <dgm:spPr/>
    </dgm:pt>
    <dgm:pt modelId="{E0916B3D-7194-4962-94AA-CF704A05F470}" type="pres">
      <dgm:prSet presAssocID="{68832B23-3597-4140-AF88-A328E570FA75}" presName="hierRoot2" presStyleCnt="0"/>
      <dgm:spPr/>
    </dgm:pt>
    <dgm:pt modelId="{8D5EB4E8-C617-4184-BE21-E1CC2DD12231}" type="pres">
      <dgm:prSet presAssocID="{68832B23-3597-4140-AF88-A328E570FA75}" presName="composite2" presStyleCnt="0"/>
      <dgm:spPr/>
    </dgm:pt>
    <dgm:pt modelId="{9BEF5EAB-A2C7-4DEE-B2D1-256A0C7BCB9B}" type="pres">
      <dgm:prSet presAssocID="{68832B23-3597-4140-AF88-A328E570FA75}" presName="background2" presStyleLbl="node2" presStyleIdx="4" presStyleCnt="5"/>
      <dgm:spPr/>
    </dgm:pt>
    <dgm:pt modelId="{8E93920A-5C7C-4783-8429-D82AD403FF7F}" type="pres">
      <dgm:prSet presAssocID="{68832B23-3597-4140-AF88-A328E570FA75}" presName="text2" presStyleLbl="fgAcc2" presStyleIdx="4" presStyleCnt="5">
        <dgm:presLayoutVars>
          <dgm:chPref val="3"/>
        </dgm:presLayoutVars>
      </dgm:prSet>
      <dgm:spPr/>
    </dgm:pt>
    <dgm:pt modelId="{1D603EEA-7492-47E8-8B32-BB7EA9831B7F}" type="pres">
      <dgm:prSet presAssocID="{68832B23-3597-4140-AF88-A328E570FA75}" presName="hierChild3" presStyleCnt="0"/>
      <dgm:spPr/>
    </dgm:pt>
  </dgm:ptLst>
  <dgm:cxnLst>
    <dgm:cxn modelId="{F59F7401-9687-4FCE-8DD6-E5C06CD392FC}" srcId="{52466308-8637-473B-ACD1-BEE65E35F8B1}" destId="{C2733DE2-CA0D-491C-9E86-4318FE0C0CFA}" srcOrd="1" destOrd="0" parTransId="{159FDF8A-841D-4001-80E9-3C74797C5B55}" sibTransId="{DD24DA2E-C54E-417E-A1EE-F1AF0B82D6A2}"/>
    <dgm:cxn modelId="{3B1C7D12-9573-45AB-B999-A93755EB87BB}" type="presOf" srcId="{0DD19693-927F-4FEA-9126-15BB7FE363B0}" destId="{5792F195-4B52-4947-A576-AE856DBB51EB}" srcOrd="0" destOrd="0" presId="urn:microsoft.com/office/officeart/2005/8/layout/hierarchy1"/>
    <dgm:cxn modelId="{A34B3550-621D-4D42-AD51-84C11559DC6A}" type="presOf" srcId="{B38166B8-502C-4C05-ADB5-6DC6ED74CBB7}" destId="{8C699E5F-754D-495D-B270-A134D22AA460}" srcOrd="0" destOrd="0" presId="urn:microsoft.com/office/officeart/2005/8/layout/hierarchy1"/>
    <dgm:cxn modelId="{980BDB56-44AD-4660-8211-8EC0A08BF26C}" type="presOf" srcId="{08DEAD9C-2B43-4A5A-8851-BC63362CC48D}" destId="{4846288C-4051-4A9B-86DD-FF31ED921621}" srcOrd="0" destOrd="0" presId="urn:microsoft.com/office/officeart/2005/8/layout/hierarchy1"/>
    <dgm:cxn modelId="{C1490E79-07A1-4141-9F23-BA5752DB4C8F}" type="presOf" srcId="{159FDF8A-841D-4001-80E9-3C74797C5B55}" destId="{102053C5-2B97-454D-886D-347C40FB579F}" srcOrd="0" destOrd="0" presId="urn:microsoft.com/office/officeart/2005/8/layout/hierarchy1"/>
    <dgm:cxn modelId="{D4071E59-ECCD-4FD2-88B5-952F8BD4D1F0}" type="presOf" srcId="{FFED3C40-FFE1-4205-B777-078121E5AD22}" destId="{8FBF38DD-1648-41FC-8A9B-9F61203E4043}" srcOrd="0" destOrd="0" presId="urn:microsoft.com/office/officeart/2005/8/layout/hierarchy1"/>
    <dgm:cxn modelId="{F5F6855A-4070-47A2-992E-D0E51013C3E3}" type="presOf" srcId="{C7966FCD-CD77-43FD-AAFD-4B0E0F0463D6}" destId="{3EB798EC-8192-4B3B-AA2D-E6E2FA5FFF16}" srcOrd="0" destOrd="0" presId="urn:microsoft.com/office/officeart/2005/8/layout/hierarchy1"/>
    <dgm:cxn modelId="{2C989687-7138-4748-8C89-D900396F0D93}" srcId="{52466308-8637-473B-ACD1-BEE65E35F8B1}" destId="{B38166B8-502C-4C05-ADB5-6DC6ED74CBB7}" srcOrd="2" destOrd="0" parTransId="{0DD19693-927F-4FEA-9126-15BB7FE363B0}" sibTransId="{DE8AFC55-4EBE-47CF-AA07-77F11ADCB168}"/>
    <dgm:cxn modelId="{CA534F8F-5B6B-4C76-A03F-C6A6F155326C}" srcId="{52466308-8637-473B-ACD1-BEE65E35F8B1}" destId="{68832B23-3597-4140-AF88-A328E570FA75}" srcOrd="4" destOrd="0" parTransId="{FFED3C40-FFE1-4205-B777-078121E5AD22}" sibTransId="{3C13C07A-24BB-4B57-94C1-A536A811E4F5}"/>
    <dgm:cxn modelId="{3FC2CAA8-75F1-41B6-9675-9B4F243C622C}" type="presOf" srcId="{7EE3289B-3475-4DD0-873D-E9CF1C3C254F}" destId="{853B995D-5F31-4509-8FF7-A037F4EA78A7}" srcOrd="0" destOrd="0" presId="urn:microsoft.com/office/officeart/2005/8/layout/hierarchy1"/>
    <dgm:cxn modelId="{37998BB6-7D2A-4059-9F7E-31F1C101EA1C}" srcId="{52466308-8637-473B-ACD1-BEE65E35F8B1}" destId="{C7966FCD-CD77-43FD-AAFD-4B0E0F0463D6}" srcOrd="0" destOrd="0" parTransId="{7EE3289B-3475-4DD0-873D-E9CF1C3C254F}" sibTransId="{5351E37C-BBC5-435C-97DF-53FFF0D5C3B3}"/>
    <dgm:cxn modelId="{FE1357C6-110F-47A4-851D-D424B77A5F9F}" type="presOf" srcId="{52466308-8637-473B-ACD1-BEE65E35F8B1}" destId="{AEA948D0-0401-45D4-B5EB-B706AC2F4E7A}" srcOrd="0" destOrd="0" presId="urn:microsoft.com/office/officeart/2005/8/layout/hierarchy1"/>
    <dgm:cxn modelId="{F71F49C9-6BAC-4E9C-8A66-4405F12B9372}" type="presOf" srcId="{68832B23-3597-4140-AF88-A328E570FA75}" destId="{8E93920A-5C7C-4783-8429-D82AD403FF7F}" srcOrd="0" destOrd="0" presId="urn:microsoft.com/office/officeart/2005/8/layout/hierarchy1"/>
    <dgm:cxn modelId="{5ED079CE-5A90-4E61-8711-833F7F3FB01C}" type="presOf" srcId="{6084F1B4-3134-4221-8C45-F44562B99E14}" destId="{404F44F8-6DDB-4E7F-BF58-23B852F4DB7A}" srcOrd="0" destOrd="0" presId="urn:microsoft.com/office/officeart/2005/8/layout/hierarchy1"/>
    <dgm:cxn modelId="{ECB2B6DB-CD99-40B8-A0FA-ED14AFD2FBA4}" type="presOf" srcId="{C2733DE2-CA0D-491C-9E86-4318FE0C0CFA}" destId="{7FB06464-9286-40D0-9D98-AAB4BA0604CE}" srcOrd="0" destOrd="0" presId="urn:microsoft.com/office/officeart/2005/8/layout/hierarchy1"/>
    <dgm:cxn modelId="{690A8FE4-F643-49F5-AAD2-6D2FFD34C133}" type="presOf" srcId="{D24FCE5A-AAB6-4919-B113-30A88294EB38}" destId="{888EBE52-A906-4E1F-A844-78C995986E08}" srcOrd="0" destOrd="0" presId="urn:microsoft.com/office/officeart/2005/8/layout/hierarchy1"/>
    <dgm:cxn modelId="{00CD2AE9-FB82-4A8E-B6EE-42CFD6ADF3B0}" srcId="{52466308-8637-473B-ACD1-BEE65E35F8B1}" destId="{08DEAD9C-2B43-4A5A-8851-BC63362CC48D}" srcOrd="3" destOrd="0" parTransId="{D24FCE5A-AAB6-4919-B113-30A88294EB38}" sibTransId="{8A5BF475-6829-4D98-B991-D52F99DDC7EE}"/>
    <dgm:cxn modelId="{23972DEA-A25B-4591-8E1D-338F6577622D}" srcId="{6084F1B4-3134-4221-8C45-F44562B99E14}" destId="{52466308-8637-473B-ACD1-BEE65E35F8B1}" srcOrd="0" destOrd="0" parTransId="{EF0B8ACE-541D-4F2F-AAA1-F95D7D63BA19}" sibTransId="{2730F15D-0BF9-4F71-B4A4-03FBB104ABD5}"/>
    <dgm:cxn modelId="{E8FBAD91-EE92-4C25-B601-FB380FB279EF}" type="presParOf" srcId="{404F44F8-6DDB-4E7F-BF58-23B852F4DB7A}" destId="{68C5BB09-D69E-4153-8589-DECB261BEE26}" srcOrd="0" destOrd="0" presId="urn:microsoft.com/office/officeart/2005/8/layout/hierarchy1"/>
    <dgm:cxn modelId="{9D59A3B3-E8D1-45A3-BC52-C4395C3553D3}" type="presParOf" srcId="{68C5BB09-D69E-4153-8589-DECB261BEE26}" destId="{830FB4FF-C5CE-469A-BD85-B5D97A368BAD}" srcOrd="0" destOrd="0" presId="urn:microsoft.com/office/officeart/2005/8/layout/hierarchy1"/>
    <dgm:cxn modelId="{88557A7B-BAA6-4C04-BCE8-D1B0E431A4D1}" type="presParOf" srcId="{830FB4FF-C5CE-469A-BD85-B5D97A368BAD}" destId="{597681FF-CD14-4FE4-B283-170A5A90DFDF}" srcOrd="0" destOrd="0" presId="urn:microsoft.com/office/officeart/2005/8/layout/hierarchy1"/>
    <dgm:cxn modelId="{A2982145-9432-44E8-9D1C-8AF80E56EBA1}" type="presParOf" srcId="{830FB4FF-C5CE-469A-BD85-B5D97A368BAD}" destId="{AEA948D0-0401-45D4-B5EB-B706AC2F4E7A}" srcOrd="1" destOrd="0" presId="urn:microsoft.com/office/officeart/2005/8/layout/hierarchy1"/>
    <dgm:cxn modelId="{07C5A3EE-ED46-4D42-A7F0-AF88E442DECB}" type="presParOf" srcId="{68C5BB09-D69E-4153-8589-DECB261BEE26}" destId="{2376A33E-6DFD-43AF-ADF7-85E03D158C1D}" srcOrd="1" destOrd="0" presId="urn:microsoft.com/office/officeart/2005/8/layout/hierarchy1"/>
    <dgm:cxn modelId="{C6F0F1DE-2381-4AD4-A52B-ED8D2A9FC9F6}" type="presParOf" srcId="{2376A33E-6DFD-43AF-ADF7-85E03D158C1D}" destId="{853B995D-5F31-4509-8FF7-A037F4EA78A7}" srcOrd="0" destOrd="0" presId="urn:microsoft.com/office/officeart/2005/8/layout/hierarchy1"/>
    <dgm:cxn modelId="{34356739-6913-4E81-922D-B90F89B87812}" type="presParOf" srcId="{2376A33E-6DFD-43AF-ADF7-85E03D158C1D}" destId="{651DCF82-51C2-467E-9FBD-21581BF6857F}" srcOrd="1" destOrd="0" presId="urn:microsoft.com/office/officeart/2005/8/layout/hierarchy1"/>
    <dgm:cxn modelId="{491A79BE-96F1-4C14-9E0E-CA5CFCBCB96F}" type="presParOf" srcId="{651DCF82-51C2-467E-9FBD-21581BF6857F}" destId="{E22E8DCA-D8D7-4DD6-8D36-FE9E145C004C}" srcOrd="0" destOrd="0" presId="urn:microsoft.com/office/officeart/2005/8/layout/hierarchy1"/>
    <dgm:cxn modelId="{D996513B-6AEC-4E8A-82FF-4159E666C6CE}" type="presParOf" srcId="{E22E8DCA-D8D7-4DD6-8D36-FE9E145C004C}" destId="{65238EB5-6B9A-4884-AC9E-75161E117075}" srcOrd="0" destOrd="0" presId="urn:microsoft.com/office/officeart/2005/8/layout/hierarchy1"/>
    <dgm:cxn modelId="{0C7B4505-6C99-41A8-9CB2-33591C89BBA8}" type="presParOf" srcId="{E22E8DCA-D8D7-4DD6-8D36-FE9E145C004C}" destId="{3EB798EC-8192-4B3B-AA2D-E6E2FA5FFF16}" srcOrd="1" destOrd="0" presId="urn:microsoft.com/office/officeart/2005/8/layout/hierarchy1"/>
    <dgm:cxn modelId="{F692E3F4-678B-4823-80CB-A041E6CD4AAD}" type="presParOf" srcId="{651DCF82-51C2-467E-9FBD-21581BF6857F}" destId="{C319D162-F927-4797-BA5B-9756D211267D}" srcOrd="1" destOrd="0" presId="urn:microsoft.com/office/officeart/2005/8/layout/hierarchy1"/>
    <dgm:cxn modelId="{E005AE51-CB70-4605-861B-7691103845D2}" type="presParOf" srcId="{2376A33E-6DFD-43AF-ADF7-85E03D158C1D}" destId="{102053C5-2B97-454D-886D-347C40FB579F}" srcOrd="2" destOrd="0" presId="urn:microsoft.com/office/officeart/2005/8/layout/hierarchy1"/>
    <dgm:cxn modelId="{527FE551-FDB2-43AA-ADA3-640FF540889A}" type="presParOf" srcId="{2376A33E-6DFD-43AF-ADF7-85E03D158C1D}" destId="{356C46CD-EAEC-4E3D-B513-AAFBB631358E}" srcOrd="3" destOrd="0" presId="urn:microsoft.com/office/officeart/2005/8/layout/hierarchy1"/>
    <dgm:cxn modelId="{385FF9A5-AC57-4C9E-8B10-1A5D836EA88D}" type="presParOf" srcId="{356C46CD-EAEC-4E3D-B513-AAFBB631358E}" destId="{841EF79D-319E-4237-B42E-D3B3BA2195C0}" srcOrd="0" destOrd="0" presId="urn:microsoft.com/office/officeart/2005/8/layout/hierarchy1"/>
    <dgm:cxn modelId="{F4A6C483-B3FD-4A1F-A0ED-5372F9F6B36C}" type="presParOf" srcId="{841EF79D-319E-4237-B42E-D3B3BA2195C0}" destId="{B39F381C-E2B1-4402-8A31-1CE13304C6E9}" srcOrd="0" destOrd="0" presId="urn:microsoft.com/office/officeart/2005/8/layout/hierarchy1"/>
    <dgm:cxn modelId="{C1187A46-2B38-4197-9C89-0A23B41CDAE2}" type="presParOf" srcId="{841EF79D-319E-4237-B42E-D3B3BA2195C0}" destId="{7FB06464-9286-40D0-9D98-AAB4BA0604CE}" srcOrd="1" destOrd="0" presId="urn:microsoft.com/office/officeart/2005/8/layout/hierarchy1"/>
    <dgm:cxn modelId="{C7443640-C849-4D73-86F1-465AE94561B8}" type="presParOf" srcId="{356C46CD-EAEC-4E3D-B513-AAFBB631358E}" destId="{D0BA7093-0517-4A3A-83AA-9D92A3FECE34}" srcOrd="1" destOrd="0" presId="urn:microsoft.com/office/officeart/2005/8/layout/hierarchy1"/>
    <dgm:cxn modelId="{68241B5F-47B9-4D75-9645-40D94A43CFBF}" type="presParOf" srcId="{2376A33E-6DFD-43AF-ADF7-85E03D158C1D}" destId="{5792F195-4B52-4947-A576-AE856DBB51EB}" srcOrd="4" destOrd="0" presId="urn:microsoft.com/office/officeart/2005/8/layout/hierarchy1"/>
    <dgm:cxn modelId="{6ECA6DF0-BC38-4EE1-AC18-73C757B337AA}" type="presParOf" srcId="{2376A33E-6DFD-43AF-ADF7-85E03D158C1D}" destId="{C9E61DFE-EAF1-4AF7-AA20-598277769308}" srcOrd="5" destOrd="0" presId="urn:microsoft.com/office/officeart/2005/8/layout/hierarchy1"/>
    <dgm:cxn modelId="{424BD9EB-04C0-4335-B05E-AF2D7925CF84}" type="presParOf" srcId="{C9E61DFE-EAF1-4AF7-AA20-598277769308}" destId="{1129C660-9949-4779-80F4-70F4BD2B57DE}" srcOrd="0" destOrd="0" presId="urn:microsoft.com/office/officeart/2005/8/layout/hierarchy1"/>
    <dgm:cxn modelId="{2C9EB47B-CAB1-491A-BDFC-A1659F295A1D}" type="presParOf" srcId="{1129C660-9949-4779-80F4-70F4BD2B57DE}" destId="{B22327D6-B00A-48B6-B5DF-30A0BC47AE7A}" srcOrd="0" destOrd="0" presId="urn:microsoft.com/office/officeart/2005/8/layout/hierarchy1"/>
    <dgm:cxn modelId="{C31188E7-A88A-4229-9077-651314C4E008}" type="presParOf" srcId="{1129C660-9949-4779-80F4-70F4BD2B57DE}" destId="{8C699E5F-754D-495D-B270-A134D22AA460}" srcOrd="1" destOrd="0" presId="urn:microsoft.com/office/officeart/2005/8/layout/hierarchy1"/>
    <dgm:cxn modelId="{13E3106C-0880-41A5-8C62-57D219A4784D}" type="presParOf" srcId="{C9E61DFE-EAF1-4AF7-AA20-598277769308}" destId="{52874E64-377C-41BE-AAAF-DE11AE55102C}" srcOrd="1" destOrd="0" presId="urn:microsoft.com/office/officeart/2005/8/layout/hierarchy1"/>
    <dgm:cxn modelId="{7726DA32-1B9B-4F07-B9D7-97CC6E1C9546}" type="presParOf" srcId="{2376A33E-6DFD-43AF-ADF7-85E03D158C1D}" destId="{888EBE52-A906-4E1F-A844-78C995986E08}" srcOrd="6" destOrd="0" presId="urn:microsoft.com/office/officeart/2005/8/layout/hierarchy1"/>
    <dgm:cxn modelId="{81C0671B-DD3D-4F40-A247-C41FBCF3AAEB}" type="presParOf" srcId="{2376A33E-6DFD-43AF-ADF7-85E03D158C1D}" destId="{CBD46F46-5861-4D87-8452-DC5B1D28DC15}" srcOrd="7" destOrd="0" presId="urn:microsoft.com/office/officeart/2005/8/layout/hierarchy1"/>
    <dgm:cxn modelId="{7B60E833-5465-4344-B81B-93312EDD7432}" type="presParOf" srcId="{CBD46F46-5861-4D87-8452-DC5B1D28DC15}" destId="{C953E321-7823-4D39-AB8B-B72ED8A5F74F}" srcOrd="0" destOrd="0" presId="urn:microsoft.com/office/officeart/2005/8/layout/hierarchy1"/>
    <dgm:cxn modelId="{B9025DD1-C59B-4A68-BE86-3E334EE726BB}" type="presParOf" srcId="{C953E321-7823-4D39-AB8B-B72ED8A5F74F}" destId="{FEB1D11D-AC01-404C-9447-5A1E7771C737}" srcOrd="0" destOrd="0" presId="urn:microsoft.com/office/officeart/2005/8/layout/hierarchy1"/>
    <dgm:cxn modelId="{3AECEBD6-FC48-4D37-9E71-E1AFD131C0A7}" type="presParOf" srcId="{C953E321-7823-4D39-AB8B-B72ED8A5F74F}" destId="{4846288C-4051-4A9B-86DD-FF31ED921621}" srcOrd="1" destOrd="0" presId="urn:microsoft.com/office/officeart/2005/8/layout/hierarchy1"/>
    <dgm:cxn modelId="{B8CEAB00-C67E-4D63-B745-B7C21A3AF7FF}" type="presParOf" srcId="{CBD46F46-5861-4D87-8452-DC5B1D28DC15}" destId="{4FB5FD0C-06C4-4D0F-9075-96FDAB45DCEB}" srcOrd="1" destOrd="0" presId="urn:microsoft.com/office/officeart/2005/8/layout/hierarchy1"/>
    <dgm:cxn modelId="{7AAA48E9-F449-47BD-BDA5-0E05FA877235}" type="presParOf" srcId="{2376A33E-6DFD-43AF-ADF7-85E03D158C1D}" destId="{8FBF38DD-1648-41FC-8A9B-9F61203E4043}" srcOrd="8" destOrd="0" presId="urn:microsoft.com/office/officeart/2005/8/layout/hierarchy1"/>
    <dgm:cxn modelId="{ACBDB0F5-0B66-4A33-BC02-9B76BB353214}" type="presParOf" srcId="{2376A33E-6DFD-43AF-ADF7-85E03D158C1D}" destId="{E0916B3D-7194-4962-94AA-CF704A05F470}" srcOrd="9" destOrd="0" presId="urn:microsoft.com/office/officeart/2005/8/layout/hierarchy1"/>
    <dgm:cxn modelId="{1A998DCA-B18B-4C87-8D6E-810E845EF0EB}" type="presParOf" srcId="{E0916B3D-7194-4962-94AA-CF704A05F470}" destId="{8D5EB4E8-C617-4184-BE21-E1CC2DD12231}" srcOrd="0" destOrd="0" presId="urn:microsoft.com/office/officeart/2005/8/layout/hierarchy1"/>
    <dgm:cxn modelId="{F0E4EE7E-AD54-40D0-8B10-F1485B042B6A}" type="presParOf" srcId="{8D5EB4E8-C617-4184-BE21-E1CC2DD12231}" destId="{9BEF5EAB-A2C7-4DEE-B2D1-256A0C7BCB9B}" srcOrd="0" destOrd="0" presId="urn:microsoft.com/office/officeart/2005/8/layout/hierarchy1"/>
    <dgm:cxn modelId="{102BB034-DBB2-4477-9FFA-3C95341D6F36}" type="presParOf" srcId="{8D5EB4E8-C617-4184-BE21-E1CC2DD12231}" destId="{8E93920A-5C7C-4783-8429-D82AD403FF7F}" srcOrd="1" destOrd="0" presId="urn:microsoft.com/office/officeart/2005/8/layout/hierarchy1"/>
    <dgm:cxn modelId="{D58477DE-0FB1-4A68-85D0-B844AD0FA45D}" type="presParOf" srcId="{E0916B3D-7194-4962-94AA-CF704A05F470}" destId="{1D603EEA-7492-47E8-8B32-BB7EA9831B7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BF38DD-1648-41FC-8A9B-9F61203E4043}">
      <dsp:nvSpPr>
        <dsp:cNvPr id="0" name=""/>
        <dsp:cNvSpPr/>
      </dsp:nvSpPr>
      <dsp:spPr>
        <a:xfrm>
          <a:off x="5455209" y="2620239"/>
          <a:ext cx="4579026" cy="505200"/>
        </a:xfrm>
        <a:custGeom>
          <a:avLst/>
          <a:gdLst/>
          <a:ahLst/>
          <a:cxnLst/>
          <a:rect l="0" t="0" r="0" b="0"/>
          <a:pathLst>
            <a:path>
              <a:moveTo>
                <a:pt x="0" y="0"/>
              </a:moveTo>
              <a:lnTo>
                <a:pt x="0" y="344279"/>
              </a:lnTo>
              <a:lnTo>
                <a:pt x="4579026" y="344279"/>
              </a:lnTo>
              <a:lnTo>
                <a:pt x="4579026" y="50520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8EBE52-A906-4E1F-A844-78C995986E08}">
      <dsp:nvSpPr>
        <dsp:cNvPr id="0" name=""/>
        <dsp:cNvSpPr/>
      </dsp:nvSpPr>
      <dsp:spPr>
        <a:xfrm>
          <a:off x="5455209" y="2620239"/>
          <a:ext cx="2445038" cy="494313"/>
        </a:xfrm>
        <a:custGeom>
          <a:avLst/>
          <a:gdLst/>
          <a:ahLst/>
          <a:cxnLst/>
          <a:rect l="0" t="0" r="0" b="0"/>
          <a:pathLst>
            <a:path>
              <a:moveTo>
                <a:pt x="0" y="0"/>
              </a:moveTo>
              <a:lnTo>
                <a:pt x="0" y="333392"/>
              </a:lnTo>
              <a:lnTo>
                <a:pt x="2445038" y="333392"/>
              </a:lnTo>
              <a:lnTo>
                <a:pt x="2445038" y="494313"/>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92F195-4B52-4947-A576-AE856DBB51EB}">
      <dsp:nvSpPr>
        <dsp:cNvPr id="0" name=""/>
        <dsp:cNvSpPr/>
      </dsp:nvSpPr>
      <dsp:spPr>
        <a:xfrm>
          <a:off x="5455209" y="2620239"/>
          <a:ext cx="332833" cy="505200"/>
        </a:xfrm>
        <a:custGeom>
          <a:avLst/>
          <a:gdLst/>
          <a:ahLst/>
          <a:cxnLst/>
          <a:rect l="0" t="0" r="0" b="0"/>
          <a:pathLst>
            <a:path>
              <a:moveTo>
                <a:pt x="0" y="0"/>
              </a:moveTo>
              <a:lnTo>
                <a:pt x="0" y="344279"/>
              </a:lnTo>
              <a:lnTo>
                <a:pt x="332833" y="344279"/>
              </a:lnTo>
              <a:lnTo>
                <a:pt x="332833" y="50520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2053C5-2B97-454D-886D-347C40FB579F}">
      <dsp:nvSpPr>
        <dsp:cNvPr id="0" name=""/>
        <dsp:cNvSpPr/>
      </dsp:nvSpPr>
      <dsp:spPr>
        <a:xfrm>
          <a:off x="3332112" y="2620239"/>
          <a:ext cx="2123096" cy="505200"/>
        </a:xfrm>
        <a:custGeom>
          <a:avLst/>
          <a:gdLst/>
          <a:ahLst/>
          <a:cxnLst/>
          <a:rect l="0" t="0" r="0" b="0"/>
          <a:pathLst>
            <a:path>
              <a:moveTo>
                <a:pt x="2123096" y="0"/>
              </a:moveTo>
              <a:lnTo>
                <a:pt x="2123096" y="344279"/>
              </a:lnTo>
              <a:lnTo>
                <a:pt x="0" y="344279"/>
              </a:lnTo>
              <a:lnTo>
                <a:pt x="0" y="50520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3B995D-5F31-4509-8FF7-A037F4EA78A7}">
      <dsp:nvSpPr>
        <dsp:cNvPr id="0" name=""/>
        <dsp:cNvSpPr/>
      </dsp:nvSpPr>
      <dsp:spPr>
        <a:xfrm>
          <a:off x="876182" y="2620239"/>
          <a:ext cx="4579026" cy="505200"/>
        </a:xfrm>
        <a:custGeom>
          <a:avLst/>
          <a:gdLst/>
          <a:ahLst/>
          <a:cxnLst/>
          <a:rect l="0" t="0" r="0" b="0"/>
          <a:pathLst>
            <a:path>
              <a:moveTo>
                <a:pt x="4579026" y="0"/>
              </a:moveTo>
              <a:lnTo>
                <a:pt x="4579026" y="344279"/>
              </a:lnTo>
              <a:lnTo>
                <a:pt x="0" y="344279"/>
              </a:lnTo>
              <a:lnTo>
                <a:pt x="0" y="50520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7681FF-CD14-4FE4-B283-170A5A90DFDF}">
      <dsp:nvSpPr>
        <dsp:cNvPr id="0" name=""/>
        <dsp:cNvSpPr/>
      </dsp:nvSpPr>
      <dsp:spPr>
        <a:xfrm>
          <a:off x="2873822" y="1517194"/>
          <a:ext cx="5162772" cy="1103045"/>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EA948D0-0401-45D4-B5EB-B706AC2F4E7A}">
      <dsp:nvSpPr>
        <dsp:cNvPr id="0" name=""/>
        <dsp:cNvSpPr/>
      </dsp:nvSpPr>
      <dsp:spPr>
        <a:xfrm>
          <a:off x="3066831" y="1700552"/>
          <a:ext cx="5162772" cy="1103045"/>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dirty="0"/>
            <a:t>Department of Clinical Psychology (Children’s)</a:t>
          </a:r>
        </a:p>
      </dsp:txBody>
      <dsp:txXfrm>
        <a:off x="3099138" y="1732859"/>
        <a:ext cx="5098158" cy="1038431"/>
      </dsp:txXfrm>
    </dsp:sp>
    <dsp:sp modelId="{65238EB5-6B9A-4884-AC9E-75161E117075}">
      <dsp:nvSpPr>
        <dsp:cNvPr id="0" name=""/>
        <dsp:cNvSpPr/>
      </dsp:nvSpPr>
      <dsp:spPr>
        <a:xfrm>
          <a:off x="7643" y="3125440"/>
          <a:ext cx="1737079" cy="1103045"/>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B798EC-8192-4B3B-AA2D-E6E2FA5FFF16}">
      <dsp:nvSpPr>
        <dsp:cNvPr id="0" name=""/>
        <dsp:cNvSpPr/>
      </dsp:nvSpPr>
      <dsp:spPr>
        <a:xfrm>
          <a:off x="200651" y="3308798"/>
          <a:ext cx="1737079" cy="1103045"/>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Paediatric Clinical Psychology</a:t>
          </a:r>
        </a:p>
      </dsp:txBody>
      <dsp:txXfrm>
        <a:off x="232958" y="3341105"/>
        <a:ext cx="1672465" cy="1038431"/>
      </dsp:txXfrm>
    </dsp:sp>
    <dsp:sp modelId="{B39F381C-E2B1-4402-8A31-1CE13304C6E9}">
      <dsp:nvSpPr>
        <dsp:cNvPr id="0" name=""/>
        <dsp:cNvSpPr/>
      </dsp:nvSpPr>
      <dsp:spPr>
        <a:xfrm>
          <a:off x="2130739" y="3125440"/>
          <a:ext cx="2402745" cy="121557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B06464-9286-40D0-9D98-AAB4BA0604CE}">
      <dsp:nvSpPr>
        <dsp:cNvPr id="0" name=""/>
        <dsp:cNvSpPr/>
      </dsp:nvSpPr>
      <dsp:spPr>
        <a:xfrm>
          <a:off x="2323748" y="3308798"/>
          <a:ext cx="2402745" cy="1215577"/>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Autism Assessment </a:t>
          </a:r>
        </a:p>
        <a:p>
          <a:pPr marL="0" lvl="0" indent="0" algn="ctr" defTabSz="889000">
            <a:lnSpc>
              <a:spcPct val="90000"/>
            </a:lnSpc>
            <a:spcBef>
              <a:spcPct val="0"/>
            </a:spcBef>
            <a:spcAft>
              <a:spcPct val="35000"/>
            </a:spcAft>
            <a:buNone/>
          </a:pPr>
          <a:r>
            <a:rPr lang="en-GB" sz="2000" kern="1200" dirty="0"/>
            <a:t>(+ Intervention)</a:t>
          </a:r>
        </a:p>
      </dsp:txBody>
      <dsp:txXfrm>
        <a:off x="2359351" y="3344401"/>
        <a:ext cx="2331539" cy="1144371"/>
      </dsp:txXfrm>
    </dsp:sp>
    <dsp:sp modelId="{B22327D6-B00A-48B6-B5DF-30A0BC47AE7A}">
      <dsp:nvSpPr>
        <dsp:cNvPr id="0" name=""/>
        <dsp:cNvSpPr/>
      </dsp:nvSpPr>
      <dsp:spPr>
        <a:xfrm>
          <a:off x="4919502" y="3125440"/>
          <a:ext cx="1737079" cy="1103045"/>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699E5F-754D-495D-B270-A134D22AA460}">
      <dsp:nvSpPr>
        <dsp:cNvPr id="0" name=""/>
        <dsp:cNvSpPr/>
      </dsp:nvSpPr>
      <dsp:spPr>
        <a:xfrm>
          <a:off x="5112511" y="3308798"/>
          <a:ext cx="1737079" cy="1103045"/>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Complex Behaviour Service</a:t>
          </a:r>
        </a:p>
      </dsp:txBody>
      <dsp:txXfrm>
        <a:off x="5144818" y="3341105"/>
        <a:ext cx="1672465" cy="1038431"/>
      </dsp:txXfrm>
    </dsp:sp>
    <dsp:sp modelId="{FEB1D11D-AC01-404C-9447-5A1E7771C737}">
      <dsp:nvSpPr>
        <dsp:cNvPr id="0" name=""/>
        <dsp:cNvSpPr/>
      </dsp:nvSpPr>
      <dsp:spPr>
        <a:xfrm>
          <a:off x="7031707" y="3114553"/>
          <a:ext cx="1737079" cy="1103045"/>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46288C-4051-4A9B-86DD-FF31ED921621}">
      <dsp:nvSpPr>
        <dsp:cNvPr id="0" name=""/>
        <dsp:cNvSpPr/>
      </dsp:nvSpPr>
      <dsp:spPr>
        <a:xfrm>
          <a:off x="7224716" y="3297911"/>
          <a:ext cx="1737079" cy="1103045"/>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Positive Behaviour Service</a:t>
          </a:r>
        </a:p>
      </dsp:txBody>
      <dsp:txXfrm>
        <a:off x="7257023" y="3330218"/>
        <a:ext cx="1672465" cy="1038431"/>
      </dsp:txXfrm>
    </dsp:sp>
    <dsp:sp modelId="{9BEF5EAB-A2C7-4DEE-B2D1-256A0C7BCB9B}">
      <dsp:nvSpPr>
        <dsp:cNvPr id="0" name=""/>
        <dsp:cNvSpPr/>
      </dsp:nvSpPr>
      <dsp:spPr>
        <a:xfrm>
          <a:off x="9165695" y="3125440"/>
          <a:ext cx="1737079" cy="1103045"/>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93920A-5C7C-4783-8429-D82AD403FF7F}">
      <dsp:nvSpPr>
        <dsp:cNvPr id="0" name=""/>
        <dsp:cNvSpPr/>
      </dsp:nvSpPr>
      <dsp:spPr>
        <a:xfrm>
          <a:off x="9358704" y="3308798"/>
          <a:ext cx="1737079" cy="1103045"/>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Youth Justice Psychology</a:t>
          </a:r>
        </a:p>
      </dsp:txBody>
      <dsp:txXfrm>
        <a:off x="9391011" y="3341105"/>
        <a:ext cx="1672465" cy="103843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854CA4F-E66C-4FD9-A1B4-11F065DC8859}" type="datetimeFigureOut">
              <a:rPr lang="en-GB" smtClean="0"/>
              <a:t>25/06/2024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87F41F-4626-45A2-AF5B-EA57A2491226}" type="slidenum">
              <a:rPr lang="en-GB" smtClean="0"/>
              <a:t>‹#›</a:t>
            </a:fld>
            <a:endParaRPr lang="en-GB"/>
          </a:p>
        </p:txBody>
      </p:sp>
    </p:spTree>
    <p:extLst>
      <p:ext uri="{BB962C8B-B14F-4D97-AF65-F5344CB8AC3E}">
        <p14:creationId xmlns:p14="http://schemas.microsoft.com/office/powerpoint/2010/main" val="3809640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54CA4F-E66C-4FD9-A1B4-11F065DC8859}" type="datetimeFigureOut">
              <a:rPr lang="en-GB" smtClean="0"/>
              <a:t>25/06/2024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87F41F-4626-45A2-AF5B-EA57A2491226}" type="slidenum">
              <a:rPr lang="en-GB" smtClean="0"/>
              <a:t>‹#›</a:t>
            </a:fld>
            <a:endParaRPr lang="en-GB"/>
          </a:p>
        </p:txBody>
      </p:sp>
    </p:spTree>
    <p:extLst>
      <p:ext uri="{BB962C8B-B14F-4D97-AF65-F5344CB8AC3E}">
        <p14:creationId xmlns:p14="http://schemas.microsoft.com/office/powerpoint/2010/main" val="692326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854CA4F-E66C-4FD9-A1B4-11F065DC8859}" type="datetimeFigureOut">
              <a:rPr lang="en-GB" smtClean="0"/>
              <a:t>25/06/2024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87F41F-4626-45A2-AF5B-EA57A2491226}" type="slidenum">
              <a:rPr lang="en-GB" smtClean="0"/>
              <a:t>‹#›</a:t>
            </a:fld>
            <a:endParaRPr lang="en-GB"/>
          </a:p>
        </p:txBody>
      </p:sp>
    </p:spTree>
    <p:extLst>
      <p:ext uri="{BB962C8B-B14F-4D97-AF65-F5344CB8AC3E}">
        <p14:creationId xmlns:p14="http://schemas.microsoft.com/office/powerpoint/2010/main" val="2770741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854CA4F-E66C-4FD9-A1B4-11F065DC8859}" type="datetimeFigureOut">
              <a:rPr lang="en-GB" smtClean="0"/>
              <a:t>25/06/2024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87F41F-4626-45A2-AF5B-EA57A2491226}" type="slidenum">
              <a:rPr lang="en-GB" smtClean="0"/>
              <a:t>‹#›</a:t>
            </a:fld>
            <a:endParaRPr lang="en-GB"/>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8020462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54CA4F-E66C-4FD9-A1B4-11F065DC8859}" type="datetimeFigureOut">
              <a:rPr lang="en-GB" smtClean="0"/>
              <a:t>25/06/2024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87F41F-4626-45A2-AF5B-EA57A2491226}" type="slidenum">
              <a:rPr lang="en-GB" smtClean="0"/>
              <a:t>‹#›</a:t>
            </a:fld>
            <a:endParaRPr lang="en-GB"/>
          </a:p>
        </p:txBody>
      </p:sp>
    </p:spTree>
    <p:extLst>
      <p:ext uri="{BB962C8B-B14F-4D97-AF65-F5344CB8AC3E}">
        <p14:creationId xmlns:p14="http://schemas.microsoft.com/office/powerpoint/2010/main" val="20167626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854CA4F-E66C-4FD9-A1B4-11F065DC8859}" type="datetimeFigureOut">
              <a:rPr lang="en-GB" smtClean="0"/>
              <a:t>25/06/2024</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87F41F-4626-45A2-AF5B-EA57A2491226}" type="slidenum">
              <a:rPr lang="en-GB" smtClean="0"/>
              <a:t>‹#›</a:t>
            </a:fld>
            <a:endParaRPr lang="en-GB"/>
          </a:p>
        </p:txBody>
      </p:sp>
    </p:spTree>
    <p:extLst>
      <p:ext uri="{BB962C8B-B14F-4D97-AF65-F5344CB8AC3E}">
        <p14:creationId xmlns:p14="http://schemas.microsoft.com/office/powerpoint/2010/main" val="22706221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854CA4F-E66C-4FD9-A1B4-11F065DC8859}" type="datetimeFigureOut">
              <a:rPr lang="en-GB" smtClean="0"/>
              <a:t>25/06/2024</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87F41F-4626-45A2-AF5B-EA57A2491226}" type="slidenum">
              <a:rPr lang="en-GB" smtClean="0"/>
              <a:t>‹#›</a:t>
            </a:fld>
            <a:endParaRPr lang="en-GB"/>
          </a:p>
        </p:txBody>
      </p:sp>
    </p:spTree>
    <p:extLst>
      <p:ext uri="{BB962C8B-B14F-4D97-AF65-F5344CB8AC3E}">
        <p14:creationId xmlns:p14="http://schemas.microsoft.com/office/powerpoint/2010/main" val="30677184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54CA4F-E66C-4FD9-A1B4-11F065DC8859}" type="datetimeFigureOut">
              <a:rPr lang="en-GB" smtClean="0"/>
              <a:t>25/06/2024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87F41F-4626-45A2-AF5B-EA57A2491226}" type="slidenum">
              <a:rPr lang="en-GB" smtClean="0"/>
              <a:t>‹#›</a:t>
            </a:fld>
            <a:endParaRPr lang="en-GB"/>
          </a:p>
        </p:txBody>
      </p:sp>
    </p:spTree>
    <p:extLst>
      <p:ext uri="{BB962C8B-B14F-4D97-AF65-F5344CB8AC3E}">
        <p14:creationId xmlns:p14="http://schemas.microsoft.com/office/powerpoint/2010/main" val="16924690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54CA4F-E66C-4FD9-A1B4-11F065DC8859}" type="datetimeFigureOut">
              <a:rPr lang="en-GB" smtClean="0"/>
              <a:t>25/06/2024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87F41F-4626-45A2-AF5B-EA57A2491226}" type="slidenum">
              <a:rPr lang="en-GB" smtClean="0"/>
              <a:t>‹#›</a:t>
            </a:fld>
            <a:endParaRPr lang="en-GB"/>
          </a:p>
        </p:txBody>
      </p:sp>
    </p:spTree>
    <p:extLst>
      <p:ext uri="{BB962C8B-B14F-4D97-AF65-F5344CB8AC3E}">
        <p14:creationId xmlns:p14="http://schemas.microsoft.com/office/powerpoint/2010/main" val="1429727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54CA4F-E66C-4FD9-A1B4-11F065DC8859}" type="datetimeFigureOut">
              <a:rPr lang="en-GB" smtClean="0"/>
              <a:t>25/06/2024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87F41F-4626-45A2-AF5B-EA57A2491226}" type="slidenum">
              <a:rPr lang="en-GB" smtClean="0"/>
              <a:t>‹#›</a:t>
            </a:fld>
            <a:endParaRPr lang="en-GB"/>
          </a:p>
        </p:txBody>
      </p:sp>
    </p:spTree>
    <p:extLst>
      <p:ext uri="{BB962C8B-B14F-4D97-AF65-F5344CB8AC3E}">
        <p14:creationId xmlns:p14="http://schemas.microsoft.com/office/powerpoint/2010/main" val="3303229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54CA4F-E66C-4FD9-A1B4-11F065DC8859}" type="datetimeFigureOut">
              <a:rPr lang="en-GB" smtClean="0"/>
              <a:t>25/06/2024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87F41F-4626-45A2-AF5B-EA57A2491226}" type="slidenum">
              <a:rPr lang="en-GB" smtClean="0"/>
              <a:t>‹#›</a:t>
            </a:fld>
            <a:endParaRPr lang="en-GB"/>
          </a:p>
        </p:txBody>
      </p:sp>
    </p:spTree>
    <p:extLst>
      <p:ext uri="{BB962C8B-B14F-4D97-AF65-F5344CB8AC3E}">
        <p14:creationId xmlns:p14="http://schemas.microsoft.com/office/powerpoint/2010/main" val="985854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854CA4F-E66C-4FD9-A1B4-11F065DC8859}" type="datetimeFigureOut">
              <a:rPr lang="en-GB" smtClean="0"/>
              <a:t>25/06/2024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87F41F-4626-45A2-AF5B-EA57A2491226}" type="slidenum">
              <a:rPr lang="en-GB" smtClean="0"/>
              <a:t>‹#›</a:t>
            </a:fld>
            <a:endParaRPr lang="en-GB"/>
          </a:p>
        </p:txBody>
      </p:sp>
    </p:spTree>
    <p:extLst>
      <p:ext uri="{BB962C8B-B14F-4D97-AF65-F5344CB8AC3E}">
        <p14:creationId xmlns:p14="http://schemas.microsoft.com/office/powerpoint/2010/main" val="1665413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54CA4F-E66C-4FD9-A1B4-11F065DC8859}" type="datetimeFigureOut">
              <a:rPr lang="en-GB" smtClean="0"/>
              <a:t>25/06/2024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D87F41F-4626-45A2-AF5B-EA57A2491226}" type="slidenum">
              <a:rPr lang="en-GB" smtClean="0"/>
              <a:t>‹#›</a:t>
            </a:fld>
            <a:endParaRPr lang="en-GB"/>
          </a:p>
        </p:txBody>
      </p:sp>
    </p:spTree>
    <p:extLst>
      <p:ext uri="{BB962C8B-B14F-4D97-AF65-F5344CB8AC3E}">
        <p14:creationId xmlns:p14="http://schemas.microsoft.com/office/powerpoint/2010/main" val="1755751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8854CA4F-E66C-4FD9-A1B4-11F065DC8859}" type="datetimeFigureOut">
              <a:rPr lang="en-GB" smtClean="0"/>
              <a:t>25/06/2024</a:t>
            </a:fld>
            <a:endParaRPr lang="en-GB"/>
          </a:p>
        </p:txBody>
      </p:sp>
      <p:sp>
        <p:nvSpPr>
          <p:cNvPr id="5" name="Footer Placeholder 3"/>
          <p:cNvSpPr>
            <a:spLocks noGrp="1"/>
          </p:cNvSpPr>
          <p:nvPr>
            <p:ph type="ftr" sz="quarter" idx="11"/>
          </p:nvPr>
        </p:nvSpPr>
        <p:spPr/>
        <p:txBody>
          <a:bodyPr/>
          <a:lstStyle/>
          <a:p>
            <a:endParaRPr lang="en-GB"/>
          </a:p>
        </p:txBody>
      </p:sp>
      <p:sp>
        <p:nvSpPr>
          <p:cNvPr id="6" name="Slide Number Placeholder 4"/>
          <p:cNvSpPr>
            <a:spLocks noGrp="1"/>
          </p:cNvSpPr>
          <p:nvPr>
            <p:ph type="sldNum" sz="quarter" idx="12"/>
          </p:nvPr>
        </p:nvSpPr>
        <p:spPr/>
        <p:txBody>
          <a:bodyPr/>
          <a:lstStyle/>
          <a:p>
            <a:fld id="{7D87F41F-4626-45A2-AF5B-EA57A2491226}" type="slidenum">
              <a:rPr lang="en-GB" smtClean="0"/>
              <a:t>‹#›</a:t>
            </a:fld>
            <a:endParaRPr lang="en-GB"/>
          </a:p>
        </p:txBody>
      </p:sp>
    </p:spTree>
    <p:extLst>
      <p:ext uri="{BB962C8B-B14F-4D97-AF65-F5344CB8AC3E}">
        <p14:creationId xmlns:p14="http://schemas.microsoft.com/office/powerpoint/2010/main" val="1408783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854CA4F-E66C-4FD9-A1B4-11F065DC8859}" type="datetimeFigureOut">
              <a:rPr lang="en-GB" smtClean="0"/>
              <a:t>25/06/2024</a:t>
            </a:fld>
            <a:endParaRPr lang="en-GB"/>
          </a:p>
        </p:txBody>
      </p:sp>
      <p:sp>
        <p:nvSpPr>
          <p:cNvPr id="5" name="Footer Placeholder 2"/>
          <p:cNvSpPr>
            <a:spLocks noGrp="1"/>
          </p:cNvSpPr>
          <p:nvPr>
            <p:ph type="ftr" sz="quarter" idx="11"/>
          </p:nvPr>
        </p:nvSpPr>
        <p:spPr/>
        <p:txBody>
          <a:bodyPr/>
          <a:lstStyle/>
          <a:p>
            <a:endParaRPr lang="en-GB"/>
          </a:p>
        </p:txBody>
      </p:sp>
      <p:sp>
        <p:nvSpPr>
          <p:cNvPr id="6" name="Slide Number Placeholder 3"/>
          <p:cNvSpPr>
            <a:spLocks noGrp="1"/>
          </p:cNvSpPr>
          <p:nvPr>
            <p:ph type="sldNum" sz="quarter" idx="12"/>
          </p:nvPr>
        </p:nvSpPr>
        <p:spPr/>
        <p:txBody>
          <a:bodyPr/>
          <a:lstStyle/>
          <a:p>
            <a:fld id="{7D87F41F-4626-45A2-AF5B-EA57A2491226}" type="slidenum">
              <a:rPr lang="en-GB" smtClean="0"/>
              <a:t>‹#›</a:t>
            </a:fld>
            <a:endParaRPr lang="en-GB"/>
          </a:p>
        </p:txBody>
      </p:sp>
    </p:spTree>
    <p:extLst>
      <p:ext uri="{BB962C8B-B14F-4D97-AF65-F5344CB8AC3E}">
        <p14:creationId xmlns:p14="http://schemas.microsoft.com/office/powerpoint/2010/main" val="983042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8854CA4F-E66C-4FD9-A1B4-11F065DC8859}" type="datetimeFigureOut">
              <a:rPr lang="en-GB" smtClean="0"/>
              <a:t>25/06/2024</a:t>
            </a:fld>
            <a:endParaRPr lang="en-GB"/>
          </a:p>
        </p:txBody>
      </p:sp>
      <p:sp>
        <p:nvSpPr>
          <p:cNvPr id="5" name="Footer Placeholder 5"/>
          <p:cNvSpPr>
            <a:spLocks noGrp="1"/>
          </p:cNvSpPr>
          <p:nvPr>
            <p:ph type="ftr" sz="quarter" idx="11"/>
          </p:nvPr>
        </p:nvSpPr>
        <p:spPr/>
        <p:txBody>
          <a:bodyPr/>
          <a:lstStyle/>
          <a:p>
            <a:endParaRPr lang="en-GB"/>
          </a:p>
        </p:txBody>
      </p:sp>
      <p:sp>
        <p:nvSpPr>
          <p:cNvPr id="6" name="Slide Number Placeholder 6"/>
          <p:cNvSpPr>
            <a:spLocks noGrp="1"/>
          </p:cNvSpPr>
          <p:nvPr>
            <p:ph type="sldNum" sz="quarter" idx="12"/>
          </p:nvPr>
        </p:nvSpPr>
        <p:spPr/>
        <p:txBody>
          <a:bodyPr/>
          <a:lstStyle/>
          <a:p>
            <a:fld id="{7D87F41F-4626-45A2-AF5B-EA57A2491226}" type="slidenum">
              <a:rPr lang="en-GB" smtClean="0"/>
              <a:t>‹#›</a:t>
            </a:fld>
            <a:endParaRPr lang="en-GB"/>
          </a:p>
        </p:txBody>
      </p:sp>
    </p:spTree>
    <p:extLst>
      <p:ext uri="{BB962C8B-B14F-4D97-AF65-F5344CB8AC3E}">
        <p14:creationId xmlns:p14="http://schemas.microsoft.com/office/powerpoint/2010/main" val="3544861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54CA4F-E66C-4FD9-A1B4-11F065DC8859}" type="datetimeFigureOut">
              <a:rPr lang="en-GB" smtClean="0"/>
              <a:t>25/06/2024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87F41F-4626-45A2-AF5B-EA57A2491226}" type="slidenum">
              <a:rPr lang="en-GB" smtClean="0"/>
              <a:t>‹#›</a:t>
            </a:fld>
            <a:endParaRPr lang="en-GB"/>
          </a:p>
        </p:txBody>
      </p:sp>
    </p:spTree>
    <p:extLst>
      <p:ext uri="{BB962C8B-B14F-4D97-AF65-F5344CB8AC3E}">
        <p14:creationId xmlns:p14="http://schemas.microsoft.com/office/powerpoint/2010/main" val="2024798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854CA4F-E66C-4FD9-A1B4-11F065DC8859}" type="datetimeFigureOut">
              <a:rPr lang="en-GB" smtClean="0"/>
              <a:t>25/06/2024</a:t>
            </a:fld>
            <a:endParaRPr lang="en-GB"/>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GB"/>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D87F41F-4626-45A2-AF5B-EA57A2491226}" type="slidenum">
              <a:rPr lang="en-GB" smtClean="0"/>
              <a:t>‹#›</a:t>
            </a:fld>
            <a:endParaRPr lang="en-GB"/>
          </a:p>
        </p:txBody>
      </p:sp>
    </p:spTree>
    <p:extLst>
      <p:ext uri="{BB962C8B-B14F-4D97-AF65-F5344CB8AC3E}">
        <p14:creationId xmlns:p14="http://schemas.microsoft.com/office/powerpoint/2010/main" val="1953975589"/>
      </p:ext>
    </p:extLst>
  </p:cSld>
  <p:clrMap bg1="dk1" tx1="lt1" bg2="dk2" tx2="lt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 id="2147483763" r:id="rId14"/>
    <p:sldLayoutId id="2147483764" r:id="rId15"/>
    <p:sldLayoutId id="2147483765" r:id="rId16"/>
    <p:sldLayoutId id="2147483766"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216FB-8084-99D6-987C-6DF73A6B6642}"/>
              </a:ext>
            </a:extLst>
          </p:cNvPr>
          <p:cNvSpPr>
            <a:spLocks noGrp="1"/>
          </p:cNvSpPr>
          <p:nvPr>
            <p:ph type="ctrTitle"/>
          </p:nvPr>
        </p:nvSpPr>
        <p:spPr/>
        <p:txBody>
          <a:bodyPr/>
          <a:lstStyle/>
          <a:p>
            <a:r>
              <a:rPr lang="en-GB" dirty="0"/>
              <a:t>Paediatric Clinical Psychology</a:t>
            </a:r>
          </a:p>
        </p:txBody>
      </p:sp>
      <p:sp>
        <p:nvSpPr>
          <p:cNvPr id="3" name="Subtitle 2">
            <a:extLst>
              <a:ext uri="{FF2B5EF4-FFF2-40B4-BE49-F238E27FC236}">
                <a16:creationId xmlns:a16="http://schemas.microsoft.com/office/drawing/2014/main" id="{592C9CFB-EBA6-2D3B-26A1-71E12A1295F1}"/>
              </a:ext>
            </a:extLst>
          </p:cNvPr>
          <p:cNvSpPr>
            <a:spLocks noGrp="1"/>
          </p:cNvSpPr>
          <p:nvPr>
            <p:ph type="subTitle" idx="1"/>
          </p:nvPr>
        </p:nvSpPr>
        <p:spPr>
          <a:xfrm>
            <a:off x="1154954" y="4898572"/>
            <a:ext cx="10285931" cy="1251857"/>
          </a:xfrm>
        </p:spPr>
        <p:txBody>
          <a:bodyPr>
            <a:normAutofit lnSpcReduction="10000"/>
          </a:bodyPr>
          <a:lstStyle/>
          <a:p>
            <a:r>
              <a:rPr lang="en-GB" dirty="0"/>
              <a:t>Derbyshire Children’s at the Royal Derby Hospital</a:t>
            </a:r>
          </a:p>
          <a:p>
            <a:endParaRPr lang="en-GB" dirty="0"/>
          </a:p>
          <a:p>
            <a:r>
              <a:rPr lang="en-GB" dirty="0"/>
              <a:t>				Dr Emma </a:t>
            </a:r>
            <a:r>
              <a:rPr lang="en-GB" dirty="0" err="1"/>
              <a:t>Vanter,</a:t>
            </a:r>
            <a:r>
              <a:rPr lang="en-GB" dirty="0"/>
              <a:t> Specialist Clinical Psychologist. 16/5/2024</a:t>
            </a:r>
          </a:p>
        </p:txBody>
      </p:sp>
    </p:spTree>
    <p:extLst>
      <p:ext uri="{BB962C8B-B14F-4D97-AF65-F5344CB8AC3E}">
        <p14:creationId xmlns:p14="http://schemas.microsoft.com/office/powerpoint/2010/main" val="103946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24A67-B84D-C27C-B2F1-08170BAE136F}"/>
              </a:ext>
            </a:extLst>
          </p:cNvPr>
          <p:cNvSpPr>
            <a:spLocks noGrp="1"/>
          </p:cNvSpPr>
          <p:nvPr>
            <p:ph type="title"/>
          </p:nvPr>
        </p:nvSpPr>
        <p:spPr/>
        <p:txBody>
          <a:bodyPr/>
          <a:lstStyle/>
          <a:p>
            <a:r>
              <a:rPr lang="en-GB" dirty="0"/>
              <a:t>Psychometric Assessment or Therapy Session in school</a:t>
            </a:r>
          </a:p>
        </p:txBody>
      </p:sp>
      <p:pic>
        <p:nvPicPr>
          <p:cNvPr id="3074" name="Picture 2" descr="Interview - Free user icons">
            <a:extLst>
              <a:ext uri="{FF2B5EF4-FFF2-40B4-BE49-F238E27FC236}">
                <a16:creationId xmlns:a16="http://schemas.microsoft.com/office/drawing/2014/main" id="{3AF68B9A-A62E-668B-F22C-1373ADD8FF3B}"/>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936172" y="2152650"/>
            <a:ext cx="3447483" cy="3447483"/>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a:extLst>
              <a:ext uri="{FF2B5EF4-FFF2-40B4-BE49-F238E27FC236}">
                <a16:creationId xmlns:a16="http://schemas.microsoft.com/office/drawing/2014/main" id="{54BD25A9-6B97-7E6D-D2F9-F0A782A97FDA}"/>
              </a:ext>
            </a:extLst>
          </p:cNvPr>
          <p:cNvSpPr>
            <a:spLocks noGrp="1"/>
          </p:cNvSpPr>
          <p:nvPr>
            <p:ph sz="half" idx="2"/>
          </p:nvPr>
        </p:nvSpPr>
        <p:spPr>
          <a:xfrm>
            <a:off x="5018314" y="1853248"/>
            <a:ext cx="6444343" cy="4403089"/>
          </a:xfrm>
        </p:spPr>
        <p:txBody>
          <a:bodyPr>
            <a:normAutofit lnSpcReduction="10000"/>
          </a:bodyPr>
          <a:lstStyle/>
          <a:p>
            <a:r>
              <a:rPr lang="en-GB" sz="2800" dirty="0"/>
              <a:t>Quiet, confidential space</a:t>
            </a:r>
          </a:p>
          <a:p>
            <a:pPr marL="0" indent="0">
              <a:buNone/>
            </a:pPr>
            <a:endParaRPr lang="en-GB" sz="2800" dirty="0"/>
          </a:p>
          <a:p>
            <a:r>
              <a:rPr lang="en-GB" sz="2800" dirty="0"/>
              <a:t>May need a table</a:t>
            </a:r>
          </a:p>
          <a:p>
            <a:pPr marL="0" indent="0">
              <a:buNone/>
            </a:pPr>
            <a:endParaRPr lang="en-GB" sz="2800" dirty="0"/>
          </a:p>
          <a:p>
            <a:r>
              <a:rPr lang="en-GB" sz="2800" dirty="0"/>
              <a:t>May help to have a familiar adult available/present</a:t>
            </a:r>
          </a:p>
          <a:p>
            <a:endParaRPr lang="en-GB" sz="2800" dirty="0"/>
          </a:p>
          <a:p>
            <a:r>
              <a:rPr lang="en-GB" sz="2800" dirty="0"/>
              <a:t>To avoid favourite times if possible!</a:t>
            </a:r>
          </a:p>
        </p:txBody>
      </p:sp>
    </p:spTree>
    <p:extLst>
      <p:ext uri="{BB962C8B-B14F-4D97-AF65-F5344CB8AC3E}">
        <p14:creationId xmlns:p14="http://schemas.microsoft.com/office/powerpoint/2010/main" val="3173821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8EDDE-0951-A2F3-1B91-C11FD54B71EB}"/>
              </a:ext>
            </a:extLst>
          </p:cNvPr>
          <p:cNvSpPr>
            <a:spLocks noGrp="1"/>
          </p:cNvSpPr>
          <p:nvPr>
            <p:ph type="title"/>
          </p:nvPr>
        </p:nvSpPr>
        <p:spPr/>
        <p:txBody>
          <a:bodyPr/>
          <a:lstStyle/>
          <a:p>
            <a:r>
              <a:rPr lang="en-GB" dirty="0"/>
              <a:t>Psychometric Assessments</a:t>
            </a:r>
          </a:p>
        </p:txBody>
      </p:sp>
      <p:sp>
        <p:nvSpPr>
          <p:cNvPr id="3" name="Content Placeholder 2">
            <a:extLst>
              <a:ext uri="{FF2B5EF4-FFF2-40B4-BE49-F238E27FC236}">
                <a16:creationId xmlns:a16="http://schemas.microsoft.com/office/drawing/2014/main" id="{122A2279-336A-9C86-2537-2ADDEA0E146B}"/>
              </a:ext>
            </a:extLst>
          </p:cNvPr>
          <p:cNvSpPr>
            <a:spLocks noGrp="1"/>
          </p:cNvSpPr>
          <p:nvPr>
            <p:ph idx="1"/>
          </p:nvPr>
        </p:nvSpPr>
        <p:spPr>
          <a:xfrm>
            <a:off x="1103312" y="1853248"/>
            <a:ext cx="9913031" cy="4395151"/>
          </a:xfrm>
        </p:spPr>
        <p:txBody>
          <a:bodyPr>
            <a:normAutofit/>
          </a:bodyPr>
          <a:lstStyle/>
          <a:p>
            <a:r>
              <a:rPr lang="en-GB" sz="2800" dirty="0"/>
              <a:t>Also called “Cognitive Assessment”, “IQ Assessment” or “Neuropsychological Assessment”</a:t>
            </a:r>
          </a:p>
          <a:p>
            <a:r>
              <a:rPr lang="en-GB" sz="2800" dirty="0"/>
              <a:t>Puzzles and questions to understand areas of cognitive strength and difficulty</a:t>
            </a:r>
          </a:p>
          <a:p>
            <a:r>
              <a:rPr lang="en-GB" sz="2800" dirty="0"/>
              <a:t>Information from school helpful to ‘triangulate’</a:t>
            </a:r>
          </a:p>
          <a:p>
            <a:r>
              <a:rPr lang="en-GB" sz="2800" dirty="0"/>
              <a:t> - Observation (nursery, primary)</a:t>
            </a:r>
          </a:p>
          <a:p>
            <a:r>
              <a:rPr lang="en-GB" sz="2800" dirty="0"/>
              <a:t> - Conversation</a:t>
            </a:r>
          </a:p>
          <a:p>
            <a:r>
              <a:rPr lang="en-GB" sz="2800" dirty="0"/>
              <a:t> - Questionnaires</a:t>
            </a:r>
          </a:p>
          <a:p>
            <a:endParaRPr lang="en-GB" sz="2800" dirty="0"/>
          </a:p>
        </p:txBody>
      </p:sp>
    </p:spTree>
    <p:extLst>
      <p:ext uri="{BB962C8B-B14F-4D97-AF65-F5344CB8AC3E}">
        <p14:creationId xmlns:p14="http://schemas.microsoft.com/office/powerpoint/2010/main" val="3056435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BF7FD-035C-9D08-8CA4-5F2AAA2C2CA0}"/>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366B4942-81D6-CCA2-FAD0-9570BBC0467D}"/>
              </a:ext>
            </a:extLst>
          </p:cNvPr>
          <p:cNvSpPr>
            <a:spLocks noGrp="1"/>
          </p:cNvSpPr>
          <p:nvPr>
            <p:ph idx="1"/>
          </p:nvPr>
        </p:nvSpPr>
        <p:spPr/>
        <p:txBody>
          <a:bodyPr/>
          <a:lstStyle/>
          <a:p>
            <a:r>
              <a:rPr lang="en-GB" dirty="0"/>
              <a:t>Multi- faceted</a:t>
            </a:r>
          </a:p>
          <a:p>
            <a:pPr marL="0" indent="0">
              <a:buNone/>
            </a:pPr>
            <a:r>
              <a:rPr lang="en-GB" dirty="0"/>
              <a:t>Assessment to</a:t>
            </a:r>
          </a:p>
          <a:p>
            <a:pPr marL="0" indent="0">
              <a:buNone/>
            </a:pPr>
            <a:r>
              <a:rPr lang="en-GB" dirty="0"/>
              <a:t>make sense of </a:t>
            </a:r>
          </a:p>
          <a:p>
            <a:pPr marL="0" indent="0">
              <a:buNone/>
            </a:pPr>
            <a:r>
              <a:rPr lang="en-GB" dirty="0"/>
              <a:t>a young person’s </a:t>
            </a:r>
          </a:p>
          <a:p>
            <a:pPr marL="0" indent="0">
              <a:buNone/>
            </a:pPr>
            <a:r>
              <a:rPr lang="en-GB" dirty="0"/>
              <a:t>difficulties.</a:t>
            </a:r>
          </a:p>
          <a:p>
            <a:pPr marL="0" indent="0">
              <a:buNone/>
            </a:pPr>
            <a:endParaRPr lang="en-GB" dirty="0"/>
          </a:p>
          <a:p>
            <a:pPr marL="0" indent="0">
              <a:buNone/>
            </a:pPr>
            <a:r>
              <a:rPr lang="en-GB" dirty="0"/>
              <a:t>To understand </a:t>
            </a:r>
          </a:p>
          <a:p>
            <a:pPr marL="0" indent="0">
              <a:buNone/>
            </a:pPr>
            <a:r>
              <a:rPr lang="en-GB" dirty="0"/>
              <a:t>what might be</a:t>
            </a:r>
          </a:p>
          <a:p>
            <a:pPr marL="0" indent="0">
              <a:buNone/>
            </a:pPr>
            <a:r>
              <a:rPr lang="en-GB" dirty="0"/>
              <a:t>helpful</a:t>
            </a:r>
          </a:p>
        </p:txBody>
      </p:sp>
      <p:pic>
        <p:nvPicPr>
          <p:cNvPr id="6146" name="Picture 2" descr="Image">
            <a:extLst>
              <a:ext uri="{FF2B5EF4-FFF2-40B4-BE49-F238E27FC236}">
                <a16:creationId xmlns:a16="http://schemas.microsoft.com/office/drawing/2014/main" id="{DAAC55DB-41F8-2685-9972-7A5FD1B03C6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5080"/>
          <a:stretch/>
        </p:blipFill>
        <p:spPr bwMode="auto">
          <a:xfrm>
            <a:off x="3635202" y="1"/>
            <a:ext cx="7910687"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5835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331BF-83BA-2588-BBA0-223A07068EB2}"/>
              </a:ext>
            </a:extLst>
          </p:cNvPr>
          <p:cNvSpPr>
            <a:spLocks noGrp="1"/>
          </p:cNvSpPr>
          <p:nvPr>
            <p:ph type="title"/>
          </p:nvPr>
        </p:nvSpPr>
        <p:spPr/>
        <p:txBody>
          <a:bodyPr/>
          <a:lstStyle/>
          <a:p>
            <a:r>
              <a:rPr lang="en-GB" dirty="0"/>
              <a:t>SO MANY QUESTIONNAIRES!!!!!</a:t>
            </a:r>
            <a:br>
              <a:rPr lang="en-GB" dirty="0"/>
            </a:br>
            <a:r>
              <a:rPr lang="en-GB" dirty="0"/>
              <a:t>(Thank you!!!!!)</a:t>
            </a:r>
          </a:p>
        </p:txBody>
      </p:sp>
      <p:pic>
        <p:nvPicPr>
          <p:cNvPr id="2052" name="Picture 4" descr="Questionnaire Vector Art, Icons, and ...">
            <a:extLst>
              <a:ext uri="{FF2B5EF4-FFF2-40B4-BE49-F238E27FC236}">
                <a16:creationId xmlns:a16="http://schemas.microsoft.com/office/drawing/2014/main" id="{8EC51A8A-6CFC-F6BF-9D03-DDBA6ABB5DA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03516" y="2991871"/>
            <a:ext cx="3082358" cy="3082358"/>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Questionnaire Vector Art, Icons, and ...">
            <a:extLst>
              <a:ext uri="{FF2B5EF4-FFF2-40B4-BE49-F238E27FC236}">
                <a16:creationId xmlns:a16="http://schemas.microsoft.com/office/drawing/2014/main" id="{312D0408-2AA8-4132-AAF6-2591F05CC7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65144" y="2991870"/>
            <a:ext cx="3082359" cy="3082359"/>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Questionnaire Vector Art, Icons, and ...">
            <a:extLst>
              <a:ext uri="{FF2B5EF4-FFF2-40B4-BE49-F238E27FC236}">
                <a16:creationId xmlns:a16="http://schemas.microsoft.com/office/drawing/2014/main" id="{7A572F3D-ED18-3D28-74B6-5AE9F725EB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54820" y="2991871"/>
            <a:ext cx="3082360" cy="3082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28142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43F6E-F2BB-7F1E-3F62-C04AB9DCF952}"/>
              </a:ext>
            </a:extLst>
          </p:cNvPr>
          <p:cNvSpPr>
            <a:spLocks noGrp="1"/>
          </p:cNvSpPr>
          <p:nvPr>
            <p:ph type="title"/>
          </p:nvPr>
        </p:nvSpPr>
        <p:spPr/>
        <p:txBody>
          <a:bodyPr/>
          <a:lstStyle/>
          <a:p>
            <a:r>
              <a:rPr lang="en-GB" dirty="0"/>
              <a:t>Communication and Feedback</a:t>
            </a:r>
          </a:p>
        </p:txBody>
      </p:sp>
      <p:sp>
        <p:nvSpPr>
          <p:cNvPr id="3" name="Content Placeholder 2">
            <a:extLst>
              <a:ext uri="{FF2B5EF4-FFF2-40B4-BE49-F238E27FC236}">
                <a16:creationId xmlns:a16="http://schemas.microsoft.com/office/drawing/2014/main" id="{0D15F618-E736-F4BE-0A83-0AB197503A97}"/>
              </a:ext>
            </a:extLst>
          </p:cNvPr>
          <p:cNvSpPr>
            <a:spLocks noGrp="1"/>
          </p:cNvSpPr>
          <p:nvPr>
            <p:ph idx="1"/>
          </p:nvPr>
        </p:nvSpPr>
        <p:spPr/>
        <p:txBody>
          <a:bodyPr>
            <a:normAutofit/>
          </a:bodyPr>
          <a:lstStyle/>
          <a:p>
            <a:r>
              <a:rPr lang="en-GB" sz="2800" dirty="0"/>
              <a:t>Confidentiality</a:t>
            </a:r>
          </a:p>
          <a:p>
            <a:r>
              <a:rPr lang="en-GB" sz="2800" dirty="0"/>
              <a:t>Safeguarding</a:t>
            </a:r>
          </a:p>
          <a:p>
            <a:r>
              <a:rPr lang="en-GB" sz="2800" dirty="0"/>
              <a:t>How are things from your end?</a:t>
            </a:r>
          </a:p>
          <a:p>
            <a:endParaRPr lang="en-GB" sz="2800" dirty="0"/>
          </a:p>
          <a:p>
            <a:r>
              <a:rPr lang="en-GB" sz="2800" dirty="0"/>
              <a:t>What does the young person and their family choose / wish to share with school? </a:t>
            </a:r>
          </a:p>
          <a:p>
            <a:r>
              <a:rPr lang="en-GB" sz="2800" dirty="0"/>
              <a:t>Possible reports / review meetings</a:t>
            </a:r>
          </a:p>
        </p:txBody>
      </p:sp>
      <p:pic>
        <p:nvPicPr>
          <p:cNvPr id="4098" name="Picture 2" descr="Long queues after three lanes closed on ...">
            <a:extLst>
              <a:ext uri="{FF2B5EF4-FFF2-40B4-BE49-F238E27FC236}">
                <a16:creationId xmlns:a16="http://schemas.microsoft.com/office/drawing/2014/main" id="{CD502F3A-5266-5EA7-C449-955501BA3B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32172" y="1483957"/>
            <a:ext cx="4694546" cy="24784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40814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1F2DE-51E4-5694-BEAF-CC8BCD015CA2}"/>
              </a:ext>
            </a:extLst>
          </p:cNvPr>
          <p:cNvSpPr>
            <a:spLocks noGrp="1"/>
          </p:cNvSpPr>
          <p:nvPr>
            <p:ph type="title"/>
          </p:nvPr>
        </p:nvSpPr>
        <p:spPr/>
        <p:txBody>
          <a:bodyPr/>
          <a:lstStyle/>
          <a:p>
            <a:r>
              <a:rPr lang="en-GB" dirty="0"/>
              <a:t>Scope of involvement</a:t>
            </a:r>
          </a:p>
        </p:txBody>
      </p:sp>
      <p:sp>
        <p:nvSpPr>
          <p:cNvPr id="3" name="Content Placeholder 2">
            <a:extLst>
              <a:ext uri="{FF2B5EF4-FFF2-40B4-BE49-F238E27FC236}">
                <a16:creationId xmlns:a16="http://schemas.microsoft.com/office/drawing/2014/main" id="{924052D7-6FE3-C81C-0E48-7C75F86AA8AA}"/>
              </a:ext>
            </a:extLst>
          </p:cNvPr>
          <p:cNvSpPr>
            <a:spLocks noGrp="1"/>
          </p:cNvSpPr>
          <p:nvPr>
            <p:ph idx="1"/>
          </p:nvPr>
        </p:nvSpPr>
        <p:spPr>
          <a:xfrm>
            <a:off x="1103312" y="1513114"/>
            <a:ext cx="8946541" cy="4735285"/>
          </a:xfrm>
        </p:spPr>
        <p:txBody>
          <a:bodyPr>
            <a:normAutofit fontScale="92500" lnSpcReduction="20000"/>
          </a:bodyPr>
          <a:lstStyle/>
          <a:p>
            <a:r>
              <a:rPr lang="en-GB" sz="2800" dirty="0"/>
              <a:t>Might be open to more than one psychologist or psychology team at once</a:t>
            </a:r>
          </a:p>
          <a:p>
            <a:endParaRPr lang="en-GB" sz="2800" dirty="0"/>
          </a:p>
          <a:p>
            <a:r>
              <a:rPr lang="en-GB" sz="2800" dirty="0"/>
              <a:t>Might be brief, 1-6 sessions</a:t>
            </a:r>
          </a:p>
          <a:p>
            <a:endParaRPr lang="en-GB" sz="2800" dirty="0"/>
          </a:p>
          <a:p>
            <a:r>
              <a:rPr lang="en-GB" sz="2800" dirty="0"/>
              <a:t>Might be indirect work, or direct work</a:t>
            </a:r>
          </a:p>
          <a:p>
            <a:pPr marL="0" indent="0">
              <a:buNone/>
            </a:pPr>
            <a:endParaRPr lang="en-GB" sz="2800" dirty="0"/>
          </a:p>
          <a:p>
            <a:r>
              <a:rPr lang="en-GB" sz="2800" dirty="0"/>
              <a:t>Might be longer term e.g. over transitions</a:t>
            </a:r>
          </a:p>
          <a:p>
            <a:pPr marL="0" indent="0">
              <a:buNone/>
            </a:pPr>
            <a:endParaRPr lang="en-GB" sz="2800" dirty="0"/>
          </a:p>
          <a:p>
            <a:r>
              <a:rPr lang="en-GB" sz="2800" dirty="0"/>
              <a:t>Diabetes / Cystic Fibrosis – may have contact via clinics until move to adult services</a:t>
            </a:r>
          </a:p>
          <a:p>
            <a:endParaRPr lang="en-GB" sz="2800" dirty="0"/>
          </a:p>
        </p:txBody>
      </p:sp>
    </p:spTree>
    <p:extLst>
      <p:ext uri="{BB962C8B-B14F-4D97-AF65-F5344CB8AC3E}">
        <p14:creationId xmlns:p14="http://schemas.microsoft.com/office/powerpoint/2010/main" val="3676999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519D8-7F6B-FFA0-DC0C-B249F82E610F}"/>
              </a:ext>
            </a:extLst>
          </p:cNvPr>
          <p:cNvSpPr>
            <a:spLocks noGrp="1"/>
          </p:cNvSpPr>
          <p:nvPr>
            <p:ph type="title"/>
          </p:nvPr>
        </p:nvSpPr>
        <p:spPr/>
        <p:txBody>
          <a:bodyPr/>
          <a:lstStyle/>
          <a:p>
            <a:r>
              <a:rPr lang="en-GB" dirty="0"/>
              <a:t>Case Example</a:t>
            </a:r>
          </a:p>
        </p:txBody>
      </p:sp>
      <p:sp>
        <p:nvSpPr>
          <p:cNvPr id="3" name="Content Placeholder 2">
            <a:extLst>
              <a:ext uri="{FF2B5EF4-FFF2-40B4-BE49-F238E27FC236}">
                <a16:creationId xmlns:a16="http://schemas.microsoft.com/office/drawing/2014/main" id="{A665E813-A241-B91D-C625-3F14A3936382}"/>
              </a:ext>
            </a:extLst>
          </p:cNvPr>
          <p:cNvSpPr>
            <a:spLocks noGrp="1"/>
          </p:cNvSpPr>
          <p:nvPr>
            <p:ph idx="1"/>
          </p:nvPr>
        </p:nvSpPr>
        <p:spPr>
          <a:xfrm>
            <a:off x="1103312" y="1382486"/>
            <a:ext cx="8946541" cy="4865913"/>
          </a:xfrm>
        </p:spPr>
        <p:txBody>
          <a:bodyPr>
            <a:normAutofit fontScale="92500"/>
          </a:bodyPr>
          <a:lstStyle/>
          <a:p>
            <a:r>
              <a:rPr lang="en-GB" sz="2800" dirty="0"/>
              <a:t>Kiran age 10 has epilepsy, had surgery for this 6 months ago. He has not had any seizures since the surgery.</a:t>
            </a:r>
          </a:p>
          <a:p>
            <a:r>
              <a:rPr lang="en-GB" sz="2800" dirty="0"/>
              <a:t>Paediatrician refers to SPOA: the family is concerned, Kiran is falling behind at school and seems low in mood. His behaviour has deteriorated.</a:t>
            </a:r>
          </a:p>
          <a:p>
            <a:r>
              <a:rPr lang="en-GB" sz="2800" dirty="0"/>
              <a:t>When he gets home from school he just wants to go to his room. He is refusing to do his physiotherapy exercises. He doesn’t see friends.</a:t>
            </a:r>
          </a:p>
          <a:p>
            <a:r>
              <a:rPr lang="en-GB" sz="2800" dirty="0"/>
              <a:t>Kiran is ‘clingy’ in the mornings and doesn’t want to leave his parents. </a:t>
            </a:r>
          </a:p>
        </p:txBody>
      </p:sp>
    </p:spTree>
    <p:extLst>
      <p:ext uri="{BB962C8B-B14F-4D97-AF65-F5344CB8AC3E}">
        <p14:creationId xmlns:p14="http://schemas.microsoft.com/office/powerpoint/2010/main" val="18832360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87EB1-E628-C905-29AE-A2D3D0976C47}"/>
              </a:ext>
            </a:extLst>
          </p:cNvPr>
          <p:cNvSpPr>
            <a:spLocks noGrp="1"/>
          </p:cNvSpPr>
          <p:nvPr>
            <p:ph type="title"/>
          </p:nvPr>
        </p:nvSpPr>
        <p:spPr/>
        <p:txBody>
          <a:bodyPr/>
          <a:lstStyle/>
          <a:p>
            <a:r>
              <a:rPr lang="en-GB" dirty="0"/>
              <a:t>Initial Assessment</a:t>
            </a:r>
          </a:p>
        </p:txBody>
      </p:sp>
      <p:sp>
        <p:nvSpPr>
          <p:cNvPr id="3" name="Content Placeholder 2">
            <a:extLst>
              <a:ext uri="{FF2B5EF4-FFF2-40B4-BE49-F238E27FC236}">
                <a16:creationId xmlns:a16="http://schemas.microsoft.com/office/drawing/2014/main" id="{2EE8C1AB-C4AF-AFD3-F62C-62FC0699FDE0}"/>
              </a:ext>
            </a:extLst>
          </p:cNvPr>
          <p:cNvSpPr>
            <a:spLocks noGrp="1"/>
          </p:cNvSpPr>
          <p:nvPr>
            <p:ph idx="1"/>
          </p:nvPr>
        </p:nvSpPr>
        <p:spPr/>
        <p:txBody>
          <a:bodyPr>
            <a:normAutofit/>
          </a:bodyPr>
          <a:lstStyle/>
          <a:p>
            <a:r>
              <a:rPr lang="en-GB" sz="2800" dirty="0"/>
              <a:t>Kiran and his parents come to the hospital for an initial assessment. This lasts 90 minutes. Some time is spent with Kiran, then Kiran goes to another room to play and his parents continue to talk to the psychologist. </a:t>
            </a:r>
          </a:p>
          <a:p>
            <a:endParaRPr lang="en-GB" sz="2800" dirty="0"/>
          </a:p>
          <a:p>
            <a:r>
              <a:rPr lang="en-GB" sz="2800" dirty="0"/>
              <a:t>The psychologist and the family together start to make sense of what might be happening.</a:t>
            </a:r>
          </a:p>
        </p:txBody>
      </p:sp>
    </p:spTree>
    <p:extLst>
      <p:ext uri="{BB962C8B-B14F-4D97-AF65-F5344CB8AC3E}">
        <p14:creationId xmlns:p14="http://schemas.microsoft.com/office/powerpoint/2010/main" val="37726841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E86C0-0742-0D59-7FBE-666B52D196A9}"/>
              </a:ext>
            </a:extLst>
          </p:cNvPr>
          <p:cNvSpPr>
            <a:spLocks noGrp="1"/>
          </p:cNvSpPr>
          <p:nvPr>
            <p:ph type="title"/>
          </p:nvPr>
        </p:nvSpPr>
        <p:spPr>
          <a:xfrm>
            <a:off x="646111" y="452718"/>
            <a:ext cx="10294032" cy="1400530"/>
          </a:xfrm>
        </p:spPr>
        <p:txBody>
          <a:bodyPr/>
          <a:lstStyle/>
          <a:p>
            <a:r>
              <a:rPr lang="en-GB" dirty="0"/>
              <a:t>Formulation / things to make sense of</a:t>
            </a:r>
          </a:p>
        </p:txBody>
      </p:sp>
      <p:sp>
        <p:nvSpPr>
          <p:cNvPr id="3" name="Content Placeholder 2">
            <a:extLst>
              <a:ext uri="{FF2B5EF4-FFF2-40B4-BE49-F238E27FC236}">
                <a16:creationId xmlns:a16="http://schemas.microsoft.com/office/drawing/2014/main" id="{A322D3B2-EEDE-DFF7-1D54-87FE195E3C47}"/>
              </a:ext>
            </a:extLst>
          </p:cNvPr>
          <p:cNvSpPr>
            <a:spLocks noGrp="1"/>
          </p:cNvSpPr>
          <p:nvPr>
            <p:ph sz="half" idx="1"/>
          </p:nvPr>
        </p:nvSpPr>
        <p:spPr/>
        <p:txBody>
          <a:bodyPr>
            <a:normAutofit/>
          </a:bodyPr>
          <a:lstStyle/>
          <a:p>
            <a:r>
              <a:rPr lang="en-GB" sz="2800" dirty="0"/>
              <a:t>Kiran yawns a lot during the appointment. He is sleeping long hours at night. </a:t>
            </a:r>
          </a:p>
          <a:p>
            <a:r>
              <a:rPr lang="en-GB" sz="2800" dirty="0"/>
              <a:t>Kiran feels too tired to do his physio (or anything else) after school.</a:t>
            </a:r>
          </a:p>
        </p:txBody>
      </p:sp>
      <p:sp>
        <p:nvSpPr>
          <p:cNvPr id="4" name="Content Placeholder 3">
            <a:extLst>
              <a:ext uri="{FF2B5EF4-FFF2-40B4-BE49-F238E27FC236}">
                <a16:creationId xmlns:a16="http://schemas.microsoft.com/office/drawing/2014/main" id="{5DC369F2-0CEA-DC4C-6EEC-203C1800C9B8}"/>
              </a:ext>
            </a:extLst>
          </p:cNvPr>
          <p:cNvSpPr>
            <a:spLocks noGrp="1"/>
          </p:cNvSpPr>
          <p:nvPr>
            <p:ph sz="half" idx="2"/>
          </p:nvPr>
        </p:nvSpPr>
        <p:spPr/>
        <p:txBody>
          <a:bodyPr>
            <a:normAutofit/>
          </a:bodyPr>
          <a:lstStyle/>
          <a:p>
            <a:r>
              <a:rPr lang="en-GB" sz="2800" dirty="0"/>
              <a:t>Family and Kiran’s expectation of life after surgery.</a:t>
            </a:r>
          </a:p>
          <a:p>
            <a:r>
              <a:rPr lang="en-GB" sz="2800" dirty="0"/>
              <a:t>Medical records and the reasons for the surgery – e.g. MRI findings</a:t>
            </a:r>
          </a:p>
        </p:txBody>
      </p:sp>
    </p:spTree>
    <p:extLst>
      <p:ext uri="{BB962C8B-B14F-4D97-AF65-F5344CB8AC3E}">
        <p14:creationId xmlns:p14="http://schemas.microsoft.com/office/powerpoint/2010/main" val="34623913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966A8-461B-EBB5-BC4D-20009C44BBB8}"/>
              </a:ext>
            </a:extLst>
          </p:cNvPr>
          <p:cNvSpPr>
            <a:spLocks noGrp="1"/>
          </p:cNvSpPr>
          <p:nvPr>
            <p:ph type="title"/>
          </p:nvPr>
        </p:nvSpPr>
        <p:spPr/>
        <p:txBody>
          <a:bodyPr/>
          <a:lstStyle/>
          <a:p>
            <a:r>
              <a:rPr lang="en-GB" dirty="0"/>
              <a:t>Intervention might be…</a:t>
            </a:r>
          </a:p>
        </p:txBody>
      </p:sp>
      <p:sp>
        <p:nvSpPr>
          <p:cNvPr id="3" name="Content Placeholder 2">
            <a:extLst>
              <a:ext uri="{FF2B5EF4-FFF2-40B4-BE49-F238E27FC236}">
                <a16:creationId xmlns:a16="http://schemas.microsoft.com/office/drawing/2014/main" id="{578A2D6A-A929-2815-3F53-350EB2C5CF8F}"/>
              </a:ext>
            </a:extLst>
          </p:cNvPr>
          <p:cNvSpPr>
            <a:spLocks noGrp="1"/>
          </p:cNvSpPr>
          <p:nvPr>
            <p:ph idx="1"/>
          </p:nvPr>
        </p:nvSpPr>
        <p:spPr>
          <a:xfrm>
            <a:off x="1103312" y="2052918"/>
            <a:ext cx="9771517" cy="4195481"/>
          </a:xfrm>
        </p:spPr>
        <p:txBody>
          <a:bodyPr>
            <a:normAutofit lnSpcReduction="10000"/>
          </a:bodyPr>
          <a:lstStyle/>
          <a:p>
            <a:r>
              <a:rPr lang="en-GB" sz="2800" dirty="0"/>
              <a:t>‘Psychoeducation’ to family, to Kiran</a:t>
            </a:r>
          </a:p>
          <a:p>
            <a:r>
              <a:rPr lang="en-GB" sz="2800" dirty="0"/>
              <a:t>Talking / meeting with school to understand concerns</a:t>
            </a:r>
          </a:p>
          <a:p>
            <a:r>
              <a:rPr lang="en-GB" sz="2800" dirty="0"/>
              <a:t>Working with Kiran around his identity, and any anxieties he might have (weekly/ fortnightly sessions)</a:t>
            </a:r>
          </a:p>
          <a:p>
            <a:r>
              <a:rPr lang="en-GB" sz="2800" dirty="0"/>
              <a:t>Thinking with family and/or school and physiotherapy service about any changes that might help. Try these, and review.</a:t>
            </a:r>
          </a:p>
          <a:p>
            <a:r>
              <a:rPr lang="en-GB" sz="2800" dirty="0"/>
              <a:t>Cognitive assessment to understand areas of difficulty for Kiran. Report with recommendations.</a:t>
            </a:r>
          </a:p>
        </p:txBody>
      </p:sp>
    </p:spTree>
    <p:extLst>
      <p:ext uri="{BB962C8B-B14F-4D97-AF65-F5344CB8AC3E}">
        <p14:creationId xmlns:p14="http://schemas.microsoft.com/office/powerpoint/2010/main" val="3496255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2A4E4866-CAFA-7AD1-4944-20AA0BB16904}"/>
              </a:ext>
            </a:extLst>
          </p:cNvPr>
          <p:cNvGraphicFramePr/>
          <p:nvPr>
            <p:extLst>
              <p:ext uri="{D42A27DB-BD31-4B8C-83A1-F6EECF244321}">
                <p14:modId xmlns:p14="http://schemas.microsoft.com/office/powerpoint/2010/main" val="4271052009"/>
              </p:ext>
            </p:extLst>
          </p:nvPr>
        </p:nvGraphicFramePr>
        <p:xfrm>
          <a:off x="359229" y="457199"/>
          <a:ext cx="11103427" cy="60415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0540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9D630-6316-DDDF-2C72-0D6FFCAB68C3}"/>
              </a:ext>
            </a:extLst>
          </p:cNvPr>
          <p:cNvSpPr>
            <a:spLocks noGrp="1"/>
          </p:cNvSpPr>
          <p:nvPr>
            <p:ph type="title"/>
          </p:nvPr>
        </p:nvSpPr>
        <p:spPr/>
        <p:txBody>
          <a:bodyPr/>
          <a:lstStyle/>
          <a:p>
            <a:endParaRPr lang="en-GB" dirty="0"/>
          </a:p>
        </p:txBody>
      </p:sp>
      <p:sp>
        <p:nvSpPr>
          <p:cNvPr id="3" name="Text Placeholder 2">
            <a:extLst>
              <a:ext uri="{FF2B5EF4-FFF2-40B4-BE49-F238E27FC236}">
                <a16:creationId xmlns:a16="http://schemas.microsoft.com/office/drawing/2014/main" id="{83784D0D-527D-C255-F1A4-C83027ADDCCD}"/>
              </a:ext>
            </a:extLst>
          </p:cNvPr>
          <p:cNvSpPr>
            <a:spLocks noGrp="1"/>
          </p:cNvSpPr>
          <p:nvPr>
            <p:ph type="body" idx="1"/>
          </p:nvPr>
        </p:nvSpPr>
        <p:spPr/>
        <p:txBody>
          <a:bodyPr>
            <a:normAutofit/>
          </a:bodyPr>
          <a:lstStyle/>
          <a:p>
            <a:pPr algn="ctr"/>
            <a:r>
              <a:rPr lang="en-GB" sz="3600" dirty="0"/>
              <a:t>ANY QUESTIONS?</a:t>
            </a:r>
          </a:p>
        </p:txBody>
      </p:sp>
      <p:pic>
        <p:nvPicPr>
          <p:cNvPr id="8194" name="Picture 2" descr="Thank You Clipart - Clipart Kid | Thank you messages for birthday, Thank you  quotes, Thank you images">
            <a:extLst>
              <a:ext uri="{FF2B5EF4-FFF2-40B4-BE49-F238E27FC236}">
                <a16:creationId xmlns:a16="http://schemas.microsoft.com/office/drawing/2014/main" id="{4717D03E-BB4F-B5BB-E4D1-33DAA33EC9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1743" y="1465121"/>
            <a:ext cx="4865914" cy="33122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9762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DA336-A8E9-D6F3-32E4-EC9A0E791D43}"/>
              </a:ext>
            </a:extLst>
          </p:cNvPr>
          <p:cNvSpPr>
            <a:spLocks noGrp="1"/>
          </p:cNvSpPr>
          <p:nvPr>
            <p:ph type="title"/>
          </p:nvPr>
        </p:nvSpPr>
        <p:spPr/>
        <p:txBody>
          <a:bodyPr/>
          <a:lstStyle/>
          <a:p>
            <a:r>
              <a:rPr lang="en-GB" dirty="0"/>
              <a:t>Referral Pathways</a:t>
            </a:r>
          </a:p>
        </p:txBody>
      </p:sp>
      <p:sp>
        <p:nvSpPr>
          <p:cNvPr id="3" name="Content Placeholder 2">
            <a:extLst>
              <a:ext uri="{FF2B5EF4-FFF2-40B4-BE49-F238E27FC236}">
                <a16:creationId xmlns:a16="http://schemas.microsoft.com/office/drawing/2014/main" id="{300148A3-2329-FF32-D4B4-1FEB31239CF7}"/>
              </a:ext>
            </a:extLst>
          </p:cNvPr>
          <p:cNvSpPr>
            <a:spLocks noGrp="1"/>
          </p:cNvSpPr>
          <p:nvPr>
            <p:ph idx="1"/>
          </p:nvPr>
        </p:nvSpPr>
        <p:spPr/>
        <p:txBody>
          <a:bodyPr>
            <a:noAutofit/>
          </a:bodyPr>
          <a:lstStyle/>
          <a:p>
            <a:r>
              <a:rPr lang="en-GB" sz="2400" b="1" dirty="0"/>
              <a:t>Paediatric Clinical Psychology </a:t>
            </a:r>
            <a:r>
              <a:rPr lang="en-GB" sz="2400" dirty="0"/>
              <a:t>– via SPOA (usually from health professionals) Up to age 16*</a:t>
            </a:r>
          </a:p>
          <a:p>
            <a:r>
              <a:rPr lang="en-GB" sz="2400" b="1" dirty="0"/>
              <a:t>Autism team </a:t>
            </a:r>
            <a:r>
              <a:rPr lang="en-GB" sz="2400" dirty="0"/>
              <a:t>- via Neurodevelopmental Pathway </a:t>
            </a:r>
          </a:p>
          <a:p>
            <a:r>
              <a:rPr lang="en-GB" sz="2400" b="1" dirty="0"/>
              <a:t>Complex Behaviour Service (CBS) </a:t>
            </a:r>
            <a:r>
              <a:rPr lang="en-GB" sz="2400" dirty="0"/>
              <a:t>– via SPOE (for children with Intellectual/Learning Disability)</a:t>
            </a:r>
          </a:p>
          <a:p>
            <a:r>
              <a:rPr lang="en-GB" sz="2400" b="1" dirty="0"/>
              <a:t>Positive Behaviour Service (PBS) </a:t>
            </a:r>
            <a:r>
              <a:rPr lang="en-GB" sz="2400" dirty="0"/>
              <a:t>– for inpatients at Derbyshire Children’s Hospital</a:t>
            </a:r>
          </a:p>
          <a:p>
            <a:r>
              <a:rPr lang="en-GB" sz="2400" b="1" dirty="0"/>
              <a:t>Youth Justice Psychology </a:t>
            </a:r>
            <a:r>
              <a:rPr lang="en-GB" sz="2400" dirty="0"/>
              <a:t>– no external referrals accepted</a:t>
            </a:r>
          </a:p>
        </p:txBody>
      </p:sp>
    </p:spTree>
    <p:extLst>
      <p:ext uri="{BB962C8B-B14F-4D97-AF65-F5344CB8AC3E}">
        <p14:creationId xmlns:p14="http://schemas.microsoft.com/office/powerpoint/2010/main" val="254498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B1115DF5-AFBD-4F66-AE21-09484AD45C9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12" name="Picture 11">
            <a:extLst>
              <a:ext uri="{FF2B5EF4-FFF2-40B4-BE49-F238E27FC236}">
                <a16:creationId xmlns:a16="http://schemas.microsoft.com/office/drawing/2014/main" id="{33D1B7F8-74CC-4614-855A-84CC82628BE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7" name="Oval 6">
            <a:extLst>
              <a:ext uri="{FF2B5EF4-FFF2-40B4-BE49-F238E27FC236}">
                <a16:creationId xmlns:a16="http://schemas.microsoft.com/office/drawing/2014/main" id="{16BEC653-A047-40E7-A65C-5C7D3EDECC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pic>
        <p:nvPicPr>
          <p:cNvPr id="8" name="Picture 7">
            <a:extLst>
              <a:ext uri="{FF2B5EF4-FFF2-40B4-BE49-F238E27FC236}">
                <a16:creationId xmlns:a16="http://schemas.microsoft.com/office/drawing/2014/main" id="{1CA27089-EF20-428F-BEFB-D680CC61A24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9" name="Picture 8">
            <a:extLst>
              <a:ext uri="{FF2B5EF4-FFF2-40B4-BE49-F238E27FC236}">
                <a16:creationId xmlns:a16="http://schemas.microsoft.com/office/drawing/2014/main" id="{1BFA68AB-4F1A-4721-A4D2-0C578829A0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20" name="Rectangle 19">
            <a:extLst>
              <a:ext uri="{FF2B5EF4-FFF2-40B4-BE49-F238E27FC236}">
                <a16:creationId xmlns:a16="http://schemas.microsoft.com/office/drawing/2014/main" id="{D43CBC87-A39A-44E4-9EE2-21CCD5CEDC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2" name="Rectangle 21">
            <a:extLst>
              <a:ext uri="{FF2B5EF4-FFF2-40B4-BE49-F238E27FC236}">
                <a16:creationId xmlns:a16="http://schemas.microsoft.com/office/drawing/2014/main" id="{935B8EF4-1A59-4D23-9073-CC822D6C3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9BC751C-66C0-69C8-65F4-BCE0D6A78A50}"/>
              </a:ext>
            </a:extLst>
          </p:cNvPr>
          <p:cNvSpPr>
            <a:spLocks noGrp="1"/>
          </p:cNvSpPr>
          <p:nvPr>
            <p:ph type="title"/>
          </p:nvPr>
        </p:nvSpPr>
        <p:spPr>
          <a:xfrm>
            <a:off x="648929" y="965200"/>
            <a:ext cx="3505495" cy="4773613"/>
          </a:xfrm>
        </p:spPr>
        <p:txBody>
          <a:bodyPr vert="horz" lIns="91440" tIns="45720" rIns="91440" bIns="45720" rtlCol="0" anchor="ctr">
            <a:normAutofit/>
          </a:bodyPr>
          <a:lstStyle/>
          <a:p>
            <a:r>
              <a:rPr lang="en-US">
                <a:solidFill>
                  <a:srgbClr val="EBEBEB"/>
                </a:solidFill>
              </a:rPr>
              <a:t>Paediatric Clinical Psychology</a:t>
            </a:r>
          </a:p>
        </p:txBody>
      </p:sp>
      <p:sp>
        <p:nvSpPr>
          <p:cNvPr id="24" name="Rectangle 23">
            <a:extLst>
              <a:ext uri="{FF2B5EF4-FFF2-40B4-BE49-F238E27FC236}">
                <a16:creationId xmlns:a16="http://schemas.microsoft.com/office/drawing/2014/main" id="{F05075F9-95DE-4EE5-8B27-45016C98C1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6" name="Rounded Rectangle 9">
            <a:extLst>
              <a:ext uri="{FF2B5EF4-FFF2-40B4-BE49-F238E27FC236}">
                <a16:creationId xmlns:a16="http://schemas.microsoft.com/office/drawing/2014/main" id="{F1FA2CDB-3235-4224-8583-449FAD4E76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484632"/>
            <a:ext cx="6584098" cy="5739187"/>
          </a:xfrm>
          <a:prstGeom prst="roundRect">
            <a:avLst>
              <a:gd name="adj" fmla="val 0"/>
            </a:avLst>
          </a:prstGeom>
          <a:ln w="12700" cap="sq">
            <a:solidFill>
              <a:schemeClr val="bg1">
                <a:lumMod val="75000"/>
              </a:schemeClr>
            </a:solidFill>
            <a:miter lim="800000"/>
          </a:ln>
          <a:effectLst>
            <a:outerShdw blurRad="63500" dist="25400" dir="5400000" algn="tl" rotWithShape="0">
              <a:srgbClr val="000000">
                <a:alpha val="3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634317E1-B08F-401E-8A71-42E0BF6B65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4" name="Content Placeholder 3">
            <a:extLst>
              <a:ext uri="{FF2B5EF4-FFF2-40B4-BE49-F238E27FC236}">
                <a16:creationId xmlns:a16="http://schemas.microsoft.com/office/drawing/2014/main" id="{C414C65B-F095-638A-EA86-42AFCE8BE75E}"/>
              </a:ext>
            </a:extLst>
          </p:cNvPr>
          <p:cNvSpPr>
            <a:spLocks/>
          </p:cNvSpPr>
          <p:nvPr/>
        </p:nvSpPr>
        <p:spPr>
          <a:xfrm>
            <a:off x="5308473" y="634180"/>
            <a:ext cx="2942898" cy="2513345"/>
          </a:xfrm>
          <a:prstGeom prst="rect">
            <a:avLst/>
          </a:prstGeom>
        </p:spPr>
        <p:txBody>
          <a:bodyPr anchor="ctr">
            <a:noAutofit/>
          </a:bodyPr>
          <a:lstStyle/>
          <a:p>
            <a:pPr defTabSz="333756">
              <a:spcAft>
                <a:spcPts val="600"/>
              </a:spcAft>
            </a:pPr>
            <a:r>
              <a:rPr lang="en-GB" sz="2400" u="sng" kern="1200" dirty="0">
                <a:solidFill>
                  <a:schemeClr val="tx1"/>
                </a:solidFill>
                <a:latin typeface="+mn-lt"/>
                <a:ea typeface="+mn-ea"/>
                <a:cs typeface="+mn-cs"/>
              </a:rPr>
              <a:t>Paediatrics </a:t>
            </a:r>
          </a:p>
          <a:p>
            <a:pPr defTabSz="333756">
              <a:spcAft>
                <a:spcPts val="600"/>
              </a:spcAft>
            </a:pPr>
            <a:r>
              <a:rPr lang="en-GB" sz="2400" kern="1200" dirty="0">
                <a:solidFill>
                  <a:schemeClr val="tx1"/>
                </a:solidFill>
                <a:latin typeface="+mn-lt"/>
                <a:ea typeface="+mn-ea"/>
                <a:cs typeface="+mn-cs"/>
              </a:rPr>
              <a:t>Term used to mean medical care for babies, children, and adolescents</a:t>
            </a:r>
            <a:endParaRPr lang="en-GB" sz="2400" dirty="0"/>
          </a:p>
        </p:txBody>
      </p:sp>
      <p:sp>
        <p:nvSpPr>
          <p:cNvPr id="5" name="Content Placeholder 4">
            <a:extLst>
              <a:ext uri="{FF2B5EF4-FFF2-40B4-BE49-F238E27FC236}">
                <a16:creationId xmlns:a16="http://schemas.microsoft.com/office/drawing/2014/main" id="{997B9184-3B4D-18EC-28E4-9374A6D1E580}"/>
              </a:ext>
            </a:extLst>
          </p:cNvPr>
          <p:cNvSpPr>
            <a:spLocks/>
          </p:cNvSpPr>
          <p:nvPr/>
        </p:nvSpPr>
        <p:spPr>
          <a:xfrm>
            <a:off x="7404795" y="3375496"/>
            <a:ext cx="4245883" cy="2513346"/>
          </a:xfrm>
          <a:prstGeom prst="rect">
            <a:avLst/>
          </a:prstGeom>
        </p:spPr>
        <p:txBody>
          <a:bodyPr anchor="ctr">
            <a:noAutofit/>
          </a:bodyPr>
          <a:lstStyle/>
          <a:p>
            <a:pPr defTabSz="333756">
              <a:spcAft>
                <a:spcPts val="600"/>
              </a:spcAft>
            </a:pPr>
            <a:r>
              <a:rPr lang="en-GB" sz="2400" u="sng" kern="1200" dirty="0">
                <a:solidFill>
                  <a:schemeClr val="tx1"/>
                </a:solidFill>
                <a:latin typeface="+mn-lt"/>
                <a:ea typeface="+mn-ea"/>
                <a:cs typeface="+mn-cs"/>
              </a:rPr>
              <a:t>Paediatric </a:t>
            </a:r>
            <a:r>
              <a:rPr lang="en-GB" sz="2400" b="1" u="sng" kern="1200" dirty="0">
                <a:solidFill>
                  <a:schemeClr val="tx1"/>
                </a:solidFill>
                <a:latin typeface="+mn-lt"/>
                <a:ea typeface="+mn-ea"/>
                <a:cs typeface="+mn-cs"/>
              </a:rPr>
              <a:t>Clinical Psychology</a:t>
            </a:r>
          </a:p>
          <a:p>
            <a:pPr defTabSz="333756">
              <a:spcAft>
                <a:spcPts val="600"/>
              </a:spcAft>
            </a:pPr>
            <a:r>
              <a:rPr lang="en-GB" sz="2400" kern="1200" dirty="0">
                <a:solidFill>
                  <a:schemeClr val="tx1"/>
                </a:solidFill>
                <a:latin typeface="+mn-lt"/>
                <a:ea typeface="+mn-ea"/>
                <a:cs typeface="+mn-cs"/>
              </a:rPr>
              <a:t>Emotional wellbeing support for young people (and their families) who have medical/ physical health symptoms </a:t>
            </a:r>
            <a:r>
              <a:rPr lang="en-GB" sz="2400" dirty="0"/>
              <a:t>or</a:t>
            </a:r>
            <a:r>
              <a:rPr lang="en-GB" sz="2400" kern="1200" dirty="0">
                <a:solidFill>
                  <a:schemeClr val="tx1"/>
                </a:solidFill>
                <a:latin typeface="+mn-lt"/>
                <a:ea typeface="+mn-ea"/>
                <a:cs typeface="+mn-cs"/>
              </a:rPr>
              <a:t> diagnoses.</a:t>
            </a:r>
            <a:endParaRPr lang="en-GB" sz="2400" dirty="0"/>
          </a:p>
        </p:txBody>
      </p:sp>
    </p:spTree>
    <p:extLst>
      <p:ext uri="{BB962C8B-B14F-4D97-AF65-F5344CB8AC3E}">
        <p14:creationId xmlns:p14="http://schemas.microsoft.com/office/powerpoint/2010/main" val="1901802915"/>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35E24-77EE-177E-C8EC-45EBA9C1F6A7}"/>
              </a:ext>
            </a:extLst>
          </p:cNvPr>
          <p:cNvSpPr>
            <a:spLocks noGrp="1"/>
          </p:cNvSpPr>
          <p:nvPr>
            <p:ph type="title"/>
          </p:nvPr>
        </p:nvSpPr>
        <p:spPr/>
        <p:txBody>
          <a:bodyPr/>
          <a:lstStyle/>
          <a:p>
            <a:r>
              <a:rPr lang="en-GB" dirty="0"/>
              <a:t>Physical health symptoms / diagnosis can affect</a:t>
            </a:r>
          </a:p>
        </p:txBody>
      </p:sp>
      <p:sp>
        <p:nvSpPr>
          <p:cNvPr id="3" name="Content Placeholder 2">
            <a:extLst>
              <a:ext uri="{FF2B5EF4-FFF2-40B4-BE49-F238E27FC236}">
                <a16:creationId xmlns:a16="http://schemas.microsoft.com/office/drawing/2014/main" id="{66517884-4E52-E7C3-7B55-72E7AD9A796F}"/>
              </a:ext>
            </a:extLst>
          </p:cNvPr>
          <p:cNvSpPr>
            <a:spLocks noGrp="1"/>
          </p:cNvSpPr>
          <p:nvPr>
            <p:ph sz="half" idx="1"/>
          </p:nvPr>
        </p:nvSpPr>
        <p:spPr/>
        <p:txBody>
          <a:bodyPr>
            <a:normAutofit fontScale="92500" lnSpcReduction="20000"/>
          </a:bodyPr>
          <a:lstStyle/>
          <a:p>
            <a:r>
              <a:rPr lang="en-GB" sz="2400" dirty="0"/>
              <a:t>How I look</a:t>
            </a:r>
          </a:p>
          <a:p>
            <a:r>
              <a:rPr lang="en-GB" sz="2400" dirty="0"/>
              <a:t>How I feel physically</a:t>
            </a:r>
          </a:p>
          <a:p>
            <a:r>
              <a:rPr lang="en-GB" sz="2400" dirty="0"/>
              <a:t>My energy levels</a:t>
            </a:r>
          </a:p>
          <a:p>
            <a:r>
              <a:rPr lang="en-GB" sz="2400" dirty="0"/>
              <a:t>My behaviour</a:t>
            </a:r>
          </a:p>
          <a:p>
            <a:r>
              <a:rPr lang="en-GB" sz="2400" dirty="0"/>
              <a:t>How I feel emotionally</a:t>
            </a:r>
          </a:p>
          <a:p>
            <a:r>
              <a:rPr lang="en-GB" sz="2400" dirty="0"/>
              <a:t>My confidence</a:t>
            </a:r>
          </a:p>
          <a:p>
            <a:r>
              <a:rPr lang="en-GB" sz="2400" dirty="0"/>
              <a:t>Some days / times more than others</a:t>
            </a:r>
          </a:p>
          <a:p>
            <a:r>
              <a:rPr lang="en-GB" sz="2400" dirty="0"/>
              <a:t>My concentration – what’s on my mind</a:t>
            </a:r>
          </a:p>
          <a:p>
            <a:r>
              <a:rPr lang="en-GB" sz="2400" dirty="0"/>
              <a:t>My vulnerability</a:t>
            </a:r>
          </a:p>
        </p:txBody>
      </p:sp>
      <p:sp>
        <p:nvSpPr>
          <p:cNvPr id="4" name="Content Placeholder 3">
            <a:extLst>
              <a:ext uri="{FF2B5EF4-FFF2-40B4-BE49-F238E27FC236}">
                <a16:creationId xmlns:a16="http://schemas.microsoft.com/office/drawing/2014/main" id="{380DA151-8F86-BF3B-03F6-96FBF772336D}"/>
              </a:ext>
            </a:extLst>
          </p:cNvPr>
          <p:cNvSpPr>
            <a:spLocks noGrp="1"/>
          </p:cNvSpPr>
          <p:nvPr>
            <p:ph sz="half" idx="2"/>
          </p:nvPr>
        </p:nvSpPr>
        <p:spPr>
          <a:xfrm>
            <a:off x="5654493" y="2056092"/>
            <a:ext cx="5046164" cy="4200245"/>
          </a:xfrm>
        </p:spPr>
        <p:txBody>
          <a:bodyPr>
            <a:normAutofit fontScale="92500" lnSpcReduction="20000"/>
          </a:bodyPr>
          <a:lstStyle/>
          <a:p>
            <a:r>
              <a:rPr lang="en-GB" sz="2400" dirty="0"/>
              <a:t>My family </a:t>
            </a:r>
          </a:p>
          <a:p>
            <a:r>
              <a:rPr lang="en-GB" sz="2400" dirty="0"/>
              <a:t>My identity</a:t>
            </a:r>
          </a:p>
          <a:p>
            <a:r>
              <a:rPr lang="en-GB" sz="2400" dirty="0"/>
              <a:t>My independence</a:t>
            </a:r>
          </a:p>
          <a:p>
            <a:r>
              <a:rPr lang="en-GB" sz="2400" dirty="0"/>
              <a:t>My hopes and dreams</a:t>
            </a:r>
          </a:p>
          <a:p>
            <a:r>
              <a:rPr lang="en-GB" sz="2400" dirty="0"/>
              <a:t>My friendships</a:t>
            </a:r>
          </a:p>
          <a:p>
            <a:r>
              <a:rPr lang="en-GB" sz="2400" dirty="0"/>
              <a:t>My learning</a:t>
            </a:r>
          </a:p>
          <a:p>
            <a:r>
              <a:rPr lang="en-GB" sz="2400" dirty="0"/>
              <a:t>My attendance</a:t>
            </a:r>
          </a:p>
          <a:p>
            <a:r>
              <a:rPr lang="en-GB" sz="2400" dirty="0"/>
              <a:t>My sensory abilities</a:t>
            </a:r>
          </a:p>
          <a:p>
            <a:r>
              <a:rPr lang="en-GB" sz="2400" dirty="0"/>
              <a:t>What I can and can’t do</a:t>
            </a:r>
          </a:p>
          <a:p>
            <a:r>
              <a:rPr lang="en-GB" sz="2400" dirty="0"/>
              <a:t>What I can and can’t cope with</a:t>
            </a:r>
          </a:p>
          <a:p>
            <a:endParaRPr lang="en-GB" dirty="0"/>
          </a:p>
        </p:txBody>
      </p:sp>
      <p:pic>
        <p:nvPicPr>
          <p:cNvPr id="5122" name="Picture 2" descr="263 Toothache Illustrations - Free in ...">
            <a:extLst>
              <a:ext uri="{FF2B5EF4-FFF2-40B4-BE49-F238E27FC236}">
                <a16:creationId xmlns:a16="http://schemas.microsoft.com/office/drawing/2014/main" id="{3CDEA4AB-B448-30B6-ED70-DA6BA52BA4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05596" y="213232"/>
            <a:ext cx="2814465" cy="2852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0602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A4159-7537-5F39-1D6B-AEB64C7D9EC1}"/>
              </a:ext>
            </a:extLst>
          </p:cNvPr>
          <p:cNvSpPr>
            <a:spLocks noGrp="1"/>
          </p:cNvSpPr>
          <p:nvPr>
            <p:ph type="title"/>
          </p:nvPr>
        </p:nvSpPr>
        <p:spPr>
          <a:xfrm>
            <a:off x="646111" y="452718"/>
            <a:ext cx="11219318" cy="1400530"/>
          </a:xfrm>
        </p:spPr>
        <p:txBody>
          <a:bodyPr/>
          <a:lstStyle/>
          <a:p>
            <a:r>
              <a:rPr lang="en-GB" dirty="0"/>
              <a:t>Expected ----------------- Clinically significant</a:t>
            </a:r>
            <a:br>
              <a:rPr lang="en-GB" dirty="0"/>
            </a:br>
            <a:r>
              <a:rPr lang="en-GB" dirty="0"/>
              <a:t>impacts 												impacts</a:t>
            </a:r>
          </a:p>
        </p:txBody>
      </p:sp>
      <p:sp>
        <p:nvSpPr>
          <p:cNvPr id="4" name="Content Placeholder 3">
            <a:extLst>
              <a:ext uri="{FF2B5EF4-FFF2-40B4-BE49-F238E27FC236}">
                <a16:creationId xmlns:a16="http://schemas.microsoft.com/office/drawing/2014/main" id="{2136EFB4-222D-6AAC-5F83-8F5290596E80}"/>
              </a:ext>
            </a:extLst>
          </p:cNvPr>
          <p:cNvSpPr>
            <a:spLocks noGrp="1"/>
          </p:cNvSpPr>
          <p:nvPr>
            <p:ph sz="half" idx="1"/>
          </p:nvPr>
        </p:nvSpPr>
        <p:spPr/>
        <p:txBody>
          <a:bodyPr>
            <a:normAutofit/>
          </a:bodyPr>
          <a:lstStyle/>
          <a:p>
            <a:r>
              <a:rPr lang="en-GB" sz="2400" dirty="0"/>
              <a:t>It takes time to adjust to new diagnosis / treatments</a:t>
            </a:r>
          </a:p>
          <a:p>
            <a:r>
              <a:rPr lang="en-GB" sz="2400" dirty="0"/>
              <a:t>Sometimes feeling upset about it</a:t>
            </a:r>
          </a:p>
          <a:p>
            <a:r>
              <a:rPr lang="en-GB" sz="2400" dirty="0"/>
              <a:t>Symptoms sometimes getting in the way </a:t>
            </a:r>
          </a:p>
          <a:p>
            <a:r>
              <a:rPr lang="en-GB" sz="2400" dirty="0"/>
              <a:t>Okay most of the time, able to live well in spite of diagnosis/symptoms</a:t>
            </a:r>
          </a:p>
        </p:txBody>
      </p:sp>
      <p:sp>
        <p:nvSpPr>
          <p:cNvPr id="5" name="Content Placeholder 4">
            <a:extLst>
              <a:ext uri="{FF2B5EF4-FFF2-40B4-BE49-F238E27FC236}">
                <a16:creationId xmlns:a16="http://schemas.microsoft.com/office/drawing/2014/main" id="{AABE6823-6D20-84DF-52C8-254AC78EA6AE}"/>
              </a:ext>
            </a:extLst>
          </p:cNvPr>
          <p:cNvSpPr>
            <a:spLocks noGrp="1"/>
          </p:cNvSpPr>
          <p:nvPr>
            <p:ph sz="half" idx="2"/>
          </p:nvPr>
        </p:nvSpPr>
        <p:spPr>
          <a:xfrm>
            <a:off x="5654493" y="2056092"/>
            <a:ext cx="5971450" cy="4200245"/>
          </a:xfrm>
        </p:spPr>
        <p:txBody>
          <a:bodyPr>
            <a:normAutofit/>
          </a:bodyPr>
          <a:lstStyle/>
          <a:p>
            <a:r>
              <a:rPr lang="en-GB" sz="2400" dirty="0"/>
              <a:t>Effects of health condition getting in the way of ‘normal life’ +++</a:t>
            </a:r>
          </a:p>
          <a:p>
            <a:r>
              <a:rPr lang="en-GB" sz="2400" dirty="0"/>
              <a:t>Loss of self, loss of positive mood, intrusive thoughts or anxieties related to health symptoms/diagnosis</a:t>
            </a:r>
          </a:p>
          <a:p>
            <a:r>
              <a:rPr lang="en-GB" sz="2400" dirty="0"/>
              <a:t>Falling behind socially or academically as a result of physical health symptoms or care needs </a:t>
            </a:r>
          </a:p>
          <a:p>
            <a:r>
              <a:rPr lang="en-GB" sz="2400" dirty="0"/>
              <a:t>Parent/professional concerns</a:t>
            </a:r>
          </a:p>
        </p:txBody>
      </p:sp>
    </p:spTree>
    <p:extLst>
      <p:ext uri="{BB962C8B-B14F-4D97-AF65-F5344CB8AC3E}">
        <p14:creationId xmlns:p14="http://schemas.microsoft.com/office/powerpoint/2010/main" val="407048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19D1E-B2B5-2DC0-E2E0-C9F1545C5335}"/>
              </a:ext>
            </a:extLst>
          </p:cNvPr>
          <p:cNvSpPr>
            <a:spLocks noGrp="1"/>
          </p:cNvSpPr>
          <p:nvPr>
            <p:ph type="title"/>
          </p:nvPr>
        </p:nvSpPr>
        <p:spPr/>
        <p:txBody>
          <a:bodyPr/>
          <a:lstStyle/>
          <a:p>
            <a:r>
              <a:rPr lang="en-GB" dirty="0"/>
              <a:t>Example:  Concussion after falling 							off bike</a:t>
            </a:r>
          </a:p>
        </p:txBody>
      </p:sp>
      <p:sp>
        <p:nvSpPr>
          <p:cNvPr id="3" name="Content Placeholder 2">
            <a:extLst>
              <a:ext uri="{FF2B5EF4-FFF2-40B4-BE49-F238E27FC236}">
                <a16:creationId xmlns:a16="http://schemas.microsoft.com/office/drawing/2014/main" id="{76F1FA2D-2FE3-41EB-BFA2-20D9FDA03B13}"/>
              </a:ext>
            </a:extLst>
          </p:cNvPr>
          <p:cNvSpPr>
            <a:spLocks noGrp="1"/>
          </p:cNvSpPr>
          <p:nvPr>
            <p:ph sz="half" idx="1"/>
          </p:nvPr>
        </p:nvSpPr>
        <p:spPr>
          <a:xfrm>
            <a:off x="363083" y="2060574"/>
            <a:ext cx="4396339" cy="4195763"/>
          </a:xfrm>
        </p:spPr>
        <p:txBody>
          <a:bodyPr>
            <a:normAutofit lnSpcReduction="10000"/>
          </a:bodyPr>
          <a:lstStyle/>
          <a:p>
            <a:r>
              <a:rPr lang="en-GB" sz="2800" dirty="0"/>
              <a:t>Getting headaches at the end of the school day for a couple of weeks, struggling to get homework done.</a:t>
            </a:r>
          </a:p>
          <a:p>
            <a:endParaRPr lang="en-GB" sz="2800" dirty="0"/>
          </a:p>
        </p:txBody>
      </p:sp>
      <p:sp>
        <p:nvSpPr>
          <p:cNvPr id="4" name="Content Placeholder 3">
            <a:extLst>
              <a:ext uri="{FF2B5EF4-FFF2-40B4-BE49-F238E27FC236}">
                <a16:creationId xmlns:a16="http://schemas.microsoft.com/office/drawing/2014/main" id="{A851A0A3-1D5E-FC43-80AD-79A40FC759AD}"/>
              </a:ext>
            </a:extLst>
          </p:cNvPr>
          <p:cNvSpPr>
            <a:spLocks noGrp="1"/>
          </p:cNvSpPr>
          <p:nvPr>
            <p:ph sz="half" idx="2"/>
          </p:nvPr>
        </p:nvSpPr>
        <p:spPr>
          <a:xfrm>
            <a:off x="5116287" y="2056092"/>
            <a:ext cx="6455228" cy="4200245"/>
          </a:xfrm>
        </p:spPr>
        <p:txBody>
          <a:bodyPr>
            <a:normAutofit lnSpcReduction="10000"/>
          </a:bodyPr>
          <a:lstStyle/>
          <a:p>
            <a:r>
              <a:rPr lang="en-GB" sz="2800" dirty="0"/>
              <a:t>Daily headaches six months on, impacting ++ on school attendance. Worrying about attending lessons due to having fallen behind. Getting anxious about going back, feeling too nauseous to try. Family concerned this might be permanent. No medical reason for headaches identified.</a:t>
            </a:r>
          </a:p>
        </p:txBody>
      </p:sp>
      <p:pic>
        <p:nvPicPr>
          <p:cNvPr id="7" name="Picture 2" descr="Headache Vector Art &amp; Graphics ...">
            <a:extLst>
              <a:ext uri="{FF2B5EF4-FFF2-40B4-BE49-F238E27FC236}">
                <a16:creationId xmlns:a16="http://schemas.microsoft.com/office/drawing/2014/main" id="{D4BC0968-EE12-C817-73E0-A6B1496D77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9812" y="4156214"/>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9034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40522-4EB8-4D4C-DA22-DDC6F97C83CF}"/>
              </a:ext>
            </a:extLst>
          </p:cNvPr>
          <p:cNvSpPr>
            <a:spLocks noGrp="1"/>
          </p:cNvSpPr>
          <p:nvPr>
            <p:ph type="title"/>
          </p:nvPr>
        </p:nvSpPr>
        <p:spPr/>
        <p:txBody>
          <a:bodyPr/>
          <a:lstStyle/>
          <a:p>
            <a:r>
              <a:rPr lang="en-GB" dirty="0"/>
              <a:t>Clinical Psychology involvement you might encounter:</a:t>
            </a:r>
          </a:p>
        </p:txBody>
      </p:sp>
      <p:sp>
        <p:nvSpPr>
          <p:cNvPr id="3" name="Content Placeholder 2">
            <a:extLst>
              <a:ext uri="{FF2B5EF4-FFF2-40B4-BE49-F238E27FC236}">
                <a16:creationId xmlns:a16="http://schemas.microsoft.com/office/drawing/2014/main" id="{D6127BEE-256F-3E05-F932-118803041264}"/>
              </a:ext>
            </a:extLst>
          </p:cNvPr>
          <p:cNvSpPr>
            <a:spLocks noGrp="1"/>
          </p:cNvSpPr>
          <p:nvPr>
            <p:ph idx="1"/>
          </p:nvPr>
        </p:nvSpPr>
        <p:spPr>
          <a:xfrm>
            <a:off x="1103312" y="2052918"/>
            <a:ext cx="10489974" cy="4195481"/>
          </a:xfrm>
        </p:spPr>
        <p:txBody>
          <a:bodyPr>
            <a:normAutofit lnSpcReduction="10000"/>
          </a:bodyPr>
          <a:lstStyle/>
          <a:p>
            <a:r>
              <a:rPr lang="en-GB" sz="2800" dirty="0"/>
              <a:t>Time off - appointments usually hospital based, 1-2 hours (can be tiring)</a:t>
            </a:r>
          </a:p>
          <a:p>
            <a:r>
              <a:rPr lang="en-GB" sz="2800" dirty="0"/>
              <a:t>Sometimes appointments might need to be at school</a:t>
            </a:r>
          </a:p>
          <a:p>
            <a:r>
              <a:rPr lang="en-GB" sz="2800" dirty="0"/>
              <a:t>School observations</a:t>
            </a:r>
          </a:p>
          <a:p>
            <a:r>
              <a:rPr lang="en-GB" sz="2800" dirty="0"/>
              <a:t>School conversations / meetings</a:t>
            </a:r>
          </a:p>
          <a:p>
            <a:r>
              <a:rPr lang="en-GB" sz="2800" dirty="0"/>
              <a:t>TAF / Professionals meetings</a:t>
            </a:r>
          </a:p>
          <a:p>
            <a:r>
              <a:rPr lang="en-GB" sz="2800" dirty="0"/>
              <a:t>Ideas to try (home / school / both)</a:t>
            </a:r>
          </a:p>
          <a:p>
            <a:r>
              <a:rPr lang="en-GB" sz="2800" dirty="0"/>
              <a:t>Psychometric assessments</a:t>
            </a:r>
          </a:p>
        </p:txBody>
      </p:sp>
    </p:spTree>
    <p:extLst>
      <p:ext uri="{BB962C8B-B14F-4D97-AF65-F5344CB8AC3E}">
        <p14:creationId xmlns:p14="http://schemas.microsoft.com/office/powerpoint/2010/main" val="1176981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12C53-3E29-F0AD-AF7F-8FF5E581C8E1}"/>
              </a:ext>
            </a:extLst>
          </p:cNvPr>
          <p:cNvSpPr>
            <a:spLocks noGrp="1"/>
          </p:cNvSpPr>
          <p:nvPr>
            <p:ph type="title"/>
          </p:nvPr>
        </p:nvSpPr>
        <p:spPr/>
        <p:txBody>
          <a:bodyPr/>
          <a:lstStyle/>
          <a:p>
            <a:r>
              <a:rPr lang="en-GB" dirty="0"/>
              <a:t>School observations</a:t>
            </a:r>
          </a:p>
        </p:txBody>
      </p:sp>
      <p:sp>
        <p:nvSpPr>
          <p:cNvPr id="3" name="Content Placeholder 2">
            <a:extLst>
              <a:ext uri="{FF2B5EF4-FFF2-40B4-BE49-F238E27FC236}">
                <a16:creationId xmlns:a16="http://schemas.microsoft.com/office/drawing/2014/main" id="{96F8E6C9-F7A7-836A-E5A8-A94BB5E41A5F}"/>
              </a:ext>
            </a:extLst>
          </p:cNvPr>
          <p:cNvSpPr>
            <a:spLocks noGrp="1"/>
          </p:cNvSpPr>
          <p:nvPr>
            <p:ph idx="1"/>
          </p:nvPr>
        </p:nvSpPr>
        <p:spPr>
          <a:xfrm>
            <a:off x="762000" y="2993570"/>
            <a:ext cx="11114314" cy="3548743"/>
          </a:xfrm>
        </p:spPr>
        <p:txBody>
          <a:bodyPr>
            <a:normAutofit lnSpcReduction="10000"/>
          </a:bodyPr>
          <a:lstStyle/>
          <a:p>
            <a:r>
              <a:rPr lang="en-GB" sz="2800" dirty="0"/>
              <a:t>A “visitor to the school come to see how we do things”.</a:t>
            </a:r>
          </a:p>
          <a:p>
            <a:endParaRPr lang="en-GB" sz="2800" dirty="0"/>
          </a:p>
          <a:p>
            <a:r>
              <a:rPr lang="en-GB" sz="2800" dirty="0"/>
              <a:t>Structured time (main class, without support)</a:t>
            </a:r>
          </a:p>
          <a:p>
            <a:r>
              <a:rPr lang="en-GB" sz="2800" dirty="0"/>
              <a:t>Supported learning (if provided)</a:t>
            </a:r>
          </a:p>
          <a:p>
            <a:r>
              <a:rPr lang="en-GB" sz="2800" dirty="0"/>
              <a:t>Less / Un structured time (lunch, PE, etc)</a:t>
            </a:r>
          </a:p>
          <a:p>
            <a:endParaRPr lang="en-GB" sz="2800" dirty="0"/>
          </a:p>
          <a:p>
            <a:r>
              <a:rPr lang="en-GB" sz="2800" b="1" dirty="0"/>
              <a:t>* </a:t>
            </a:r>
            <a:r>
              <a:rPr lang="en-GB" sz="2800" b="1" i="1" dirty="0"/>
              <a:t>The observer will not have met the child! </a:t>
            </a:r>
          </a:p>
        </p:txBody>
      </p:sp>
      <p:pic>
        <p:nvPicPr>
          <p:cNvPr id="7170" name="Picture 2" descr="Third grade sight words, Kindergarten ...">
            <a:extLst>
              <a:ext uri="{FF2B5EF4-FFF2-40B4-BE49-F238E27FC236}">
                <a16:creationId xmlns:a16="http://schemas.microsoft.com/office/drawing/2014/main" id="{45F184F3-6F85-1B4E-AE9F-0BAB1E2964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2810" y="89808"/>
            <a:ext cx="3834086" cy="26996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96579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18257EA14C194944995E526E27540105" ma:contentTypeVersion="16" ma:contentTypeDescription="Create a new document." ma:contentTypeScope="" ma:versionID="4268131b87aac96e2e37ecc37d93c97d">
  <xsd:schema xmlns:xsd="http://www.w3.org/2001/XMLSchema" xmlns:xs="http://www.w3.org/2001/XMLSchema" xmlns:p="http://schemas.microsoft.com/office/2006/metadata/properties" xmlns:ns1="http://schemas.microsoft.com/sharepoint/v3" xmlns:ns2="27c66e1f-09d0-4feb-8ebf-220959b1a556" xmlns:ns3="6a5bd802-9f09-4990-928e-c2e70458e33e" targetNamespace="http://schemas.microsoft.com/office/2006/metadata/properties" ma:root="true" ma:fieldsID="0878290dd65e7c73735a10f2a242a33c" ns1:_="" ns2:_="" ns3:_="">
    <xsd:import namespace="http://schemas.microsoft.com/sharepoint/v3"/>
    <xsd:import namespace="27c66e1f-09d0-4feb-8ebf-220959b1a556"/>
    <xsd:import namespace="6a5bd802-9f09-4990-928e-c2e70458e33e"/>
    <xsd:element name="properties">
      <xsd:complexType>
        <xsd:sequence>
          <xsd:element name="documentManagement">
            <xsd:complexType>
              <xsd:all>
                <xsd:element ref="ns2:SharedWithUsers" minOccurs="0"/>
                <xsd:element ref="ns2:SharedWithDetails" minOccurs="0"/>
                <xsd:element ref="ns2:_dlc_DocId" minOccurs="0"/>
                <xsd:element ref="ns2:_dlc_DocIdUrl" minOccurs="0"/>
                <xsd:element ref="ns2:_dlc_DocIdPersistId" minOccurs="0"/>
                <xsd:element ref="ns3:MediaServiceMetadata" minOccurs="0"/>
                <xsd:element ref="ns3:MediaServiceFastMetadata" minOccurs="0"/>
                <xsd:element ref="ns3:lcf76f155ced4ddcb4097134ff3c332f" minOccurs="0"/>
                <xsd:element ref="ns3:MediaServiceOCR" minOccurs="0"/>
                <xsd:element ref="ns3:MediaServiceGenerationTime" minOccurs="0"/>
                <xsd:element ref="ns3:MediaServiceEventHashCode" minOccurs="0"/>
                <xsd:element ref="ns3:MediaServiceObjectDetectorVersions" minOccurs="0"/>
                <xsd:element ref="ns3:MediaServiceLocation" minOccurs="0"/>
                <xsd:element ref="ns1:_ip_UnifiedCompliancePolicyProperties" minOccurs="0"/>
                <xsd:element ref="ns1:_ip_UnifiedCompliancePolicyUIAction" minOccurs="0"/>
                <xsd:element ref="ns3:MediaServiceSearchProperties" minOccurs="0"/>
                <xsd:element ref="ns3:Notes" minOccurs="0"/>
                <xsd:element ref="ns3:Whofo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2" nillable="true" ma:displayName="Unified Compliance Policy Properties" ma:hidden="true" ma:internalName="_ip_UnifiedCompliancePolicyProperties">
      <xsd:simpleType>
        <xsd:restriction base="dms:Note"/>
      </xsd:simpleType>
    </xsd:element>
    <xsd:element name="_ip_UnifiedCompliancePolicyUIAction" ma:index="2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7c66e1f-09d0-4feb-8ebf-220959b1a55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_dlc_DocId" ma:index="10" nillable="true" ma:displayName="Document ID Value" ma:description="The value of the document ID assigned to this item." ma:indexed="true"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6a5bd802-9f09-4990-928e-c2e70458e33e"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09a85e69-29b1-4de8-be92-21c421ab9c31"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description="" ma:hidden="true" ma:indexed="true" ma:internalName="MediaServiceObjectDetectorVersions" ma:readOnly="true">
      <xsd:simpleType>
        <xsd:restriction base="dms:Text"/>
      </xsd:simpleType>
    </xsd:element>
    <xsd:element name="MediaServiceLocation" ma:index="21" nillable="true" ma:displayName="Location" ma:description="" ma:indexed="true" ma:internalName="MediaServiceLocation"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Notes" ma:index="25" nillable="true" ma:displayName="Notes" ma:format="Dropdown" ma:internalName="Notes">
      <xsd:simpleType>
        <xsd:restriction base="dms:Note">
          <xsd:maxLength value="255"/>
        </xsd:restriction>
      </xsd:simpleType>
    </xsd:element>
    <xsd:element name="Whofor" ma:index="26" nillable="true" ma:displayName="Who for" ma:format="Dropdown" ma:internalName="Whofor">
      <xsd:complexType>
        <xsd:complexContent>
          <xsd:extension base="dms:MultiChoice">
            <xsd:sequence>
              <xsd:element name="Value" maxOccurs="unbounded" minOccurs="0" nillable="true">
                <xsd:simpleType>
                  <xsd:restriction base="dms:Choice">
                    <xsd:enumeration value="Internal only"/>
                    <xsd:enumeration value="Parents"/>
                    <xsd:enumeration value="Settings"/>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Whofor xmlns="6a5bd802-9f09-4990-928e-c2e70458e33e"/>
    <_ip_UnifiedCompliancePolicyUIAction xmlns="http://schemas.microsoft.com/sharepoint/v3" xsi:nil="true"/>
    <_ip_UnifiedCompliancePolicyProperties xmlns="http://schemas.microsoft.com/sharepoint/v3" xsi:nil="true"/>
    <Notes xmlns="6a5bd802-9f09-4990-928e-c2e70458e33e" xsi:nil="true"/>
    <lcf76f155ced4ddcb4097134ff3c332f xmlns="6a5bd802-9f09-4990-928e-c2e70458e33e">
      <Terms xmlns="http://schemas.microsoft.com/office/infopath/2007/PartnerControls"/>
    </lcf76f155ced4ddcb4097134ff3c332f>
    <_dlc_DocId xmlns="27c66e1f-09d0-4feb-8ebf-220959b1a556">54CSNVSTR3TS-43336071-241572</_dlc_DocId>
    <_dlc_DocIdUrl xmlns="27c66e1f-09d0-4feb-8ebf-220959b1a556">
      <Url>https://derby4.sharepoint.com/sites/InclusionandIntervention/_layouts/15/DocIdRedir.aspx?ID=54CSNVSTR3TS-43336071-241572</Url>
      <Description>54CSNVSTR3TS-43336071-241572</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E045EF9-3290-4FC5-A6D4-0BE43979641A}">
  <ds:schemaRefs>
    <ds:schemaRef ds:uri="http://schemas.microsoft.com/sharepoint/events"/>
  </ds:schemaRefs>
</ds:datastoreItem>
</file>

<file path=customXml/itemProps2.xml><?xml version="1.0" encoding="utf-8"?>
<ds:datastoreItem xmlns:ds="http://schemas.openxmlformats.org/officeDocument/2006/customXml" ds:itemID="{7D72F419-AA92-41FB-B222-45CD81A47B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7c66e1f-09d0-4feb-8ebf-220959b1a556"/>
    <ds:schemaRef ds:uri="6a5bd802-9f09-4990-928e-c2e70458e3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609B17D-7CB3-4DB0-AE3C-0445C0C5A7D8}">
  <ds:schemaRefs>
    <ds:schemaRef ds:uri="http://purl.org/dc/terms/"/>
    <ds:schemaRef ds:uri="http://purl.org/dc/elements/1.1/"/>
    <ds:schemaRef ds:uri="http://schemas.microsoft.com/sharepoint/v3"/>
    <ds:schemaRef ds:uri="6a5bd802-9f09-4990-928e-c2e70458e33e"/>
    <ds:schemaRef ds:uri="http://purl.org/dc/dcmitype/"/>
    <ds:schemaRef ds:uri="http://www.w3.org/XML/1998/namespace"/>
    <ds:schemaRef ds:uri="27c66e1f-09d0-4feb-8ebf-220959b1a556"/>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4.xml><?xml version="1.0" encoding="utf-8"?>
<ds:datastoreItem xmlns:ds="http://schemas.openxmlformats.org/officeDocument/2006/customXml" ds:itemID="{41FCFE77-7DD8-4979-A105-BBD6A89555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Ion</Template>
  <TotalTime>17858</TotalTime>
  <Words>1019</Words>
  <Application>Microsoft Office PowerPoint</Application>
  <PresentationFormat>Widescreen</PresentationFormat>
  <Paragraphs>133</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Century Gothic</vt:lpstr>
      <vt:lpstr>Wingdings 3</vt:lpstr>
      <vt:lpstr>Ion</vt:lpstr>
      <vt:lpstr>Paediatric Clinical Psychology</vt:lpstr>
      <vt:lpstr>PowerPoint Presentation</vt:lpstr>
      <vt:lpstr>Referral Pathways</vt:lpstr>
      <vt:lpstr>Paediatric Clinical Psychology</vt:lpstr>
      <vt:lpstr>Physical health symptoms / diagnosis can affect</vt:lpstr>
      <vt:lpstr>Expected ----------------- Clinically significant impacts             impacts</vt:lpstr>
      <vt:lpstr>Example:  Concussion after falling        off bike</vt:lpstr>
      <vt:lpstr>Clinical Psychology involvement you might encounter:</vt:lpstr>
      <vt:lpstr>School observations</vt:lpstr>
      <vt:lpstr>Psychometric Assessment or Therapy Session in school</vt:lpstr>
      <vt:lpstr>Psychometric Assessments</vt:lpstr>
      <vt:lpstr>PowerPoint Presentation</vt:lpstr>
      <vt:lpstr>SO MANY QUESTIONNAIRES!!!!! (Thank you!!!!!)</vt:lpstr>
      <vt:lpstr>Communication and Feedback</vt:lpstr>
      <vt:lpstr>Scope of involvement</vt:lpstr>
      <vt:lpstr>Case Example</vt:lpstr>
      <vt:lpstr>Initial Assessment</vt:lpstr>
      <vt:lpstr>Formulation / things to make sense of</vt:lpstr>
      <vt:lpstr>Intervention might be…</vt:lpstr>
      <vt:lpstr>PowerPoint Presentation</vt:lpstr>
    </vt:vector>
  </TitlesOfParts>
  <Company>UHDB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Paediatric Clinical Psychology SEND Presentation</dc:title>
  <dc:creator>VANTER, Emma (UNIVERSITY HOSPITALS OF DERBY AND BURTON NHS FOUNDATION TRUST)</dc:creator>
  <cp:lastModifiedBy>Elizabeth Booth</cp:lastModifiedBy>
  <cp:revision>3</cp:revision>
  <dcterms:created xsi:type="dcterms:W3CDTF">2024-05-08T08:53:39Z</dcterms:created>
  <dcterms:modified xsi:type="dcterms:W3CDTF">2024-06-25T11:56:09Z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0x01010018257EA14C194944995E526E27540105</vt:lpwstr>
  </property>
  <property fmtid="{D5CDD505-2E9C-101B-9397-08002B2CF9AE}" pid="3" name="_dlc_DocIdItemGuid">
    <vt:lpwstr>8bf56fa1-2ebf-41a0-a250-56f110fbeb45</vt:lpwstr>
  </property>
</Properties>
</file>